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442" r:id="rId2"/>
    <p:sldId id="386" r:id="rId3"/>
    <p:sldId id="387" r:id="rId4"/>
    <p:sldId id="388" r:id="rId5"/>
    <p:sldId id="449" r:id="rId6"/>
    <p:sldId id="450" r:id="rId7"/>
    <p:sldId id="451" r:id="rId8"/>
    <p:sldId id="393" r:id="rId9"/>
    <p:sldId id="397" r:id="rId10"/>
    <p:sldId id="395" r:id="rId11"/>
    <p:sldId id="436" r:id="rId12"/>
    <p:sldId id="399" r:id="rId13"/>
    <p:sldId id="401" r:id="rId14"/>
    <p:sldId id="447" r:id="rId15"/>
    <p:sldId id="439" r:id="rId16"/>
    <p:sldId id="440" r:id="rId17"/>
    <p:sldId id="444" r:id="rId18"/>
    <p:sldId id="394" r:id="rId19"/>
    <p:sldId id="441" r:id="rId20"/>
    <p:sldId id="404" r:id="rId21"/>
    <p:sldId id="420" r:id="rId22"/>
    <p:sldId id="432" r:id="rId23"/>
    <p:sldId id="448" r:id="rId24"/>
    <p:sldId id="423" r:id="rId25"/>
    <p:sldId id="424" r:id="rId26"/>
    <p:sldId id="425" r:id="rId27"/>
    <p:sldId id="426" r:id="rId28"/>
    <p:sldId id="407" r:id="rId29"/>
    <p:sldId id="413" r:id="rId30"/>
    <p:sldId id="435" r:id="rId31"/>
    <p:sldId id="412" r:id="rId32"/>
    <p:sldId id="44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ck to School Night Presentation" id="{C9AFCA8C-0029-954E-BCB2-A01AF0A06086}">
          <p14:sldIdLst>
            <p14:sldId id="442"/>
            <p14:sldId id="386"/>
            <p14:sldId id="387"/>
            <p14:sldId id="388"/>
            <p14:sldId id="449"/>
            <p14:sldId id="450"/>
            <p14:sldId id="451"/>
            <p14:sldId id="393"/>
            <p14:sldId id="397"/>
            <p14:sldId id="395"/>
            <p14:sldId id="436"/>
            <p14:sldId id="399"/>
            <p14:sldId id="401"/>
            <p14:sldId id="447"/>
            <p14:sldId id="439"/>
            <p14:sldId id="440"/>
            <p14:sldId id="444"/>
            <p14:sldId id="394"/>
            <p14:sldId id="441"/>
            <p14:sldId id="404"/>
            <p14:sldId id="420"/>
            <p14:sldId id="432"/>
            <p14:sldId id="448"/>
            <p14:sldId id="423"/>
            <p14:sldId id="424"/>
            <p14:sldId id="425"/>
          </p14:sldIdLst>
        </p14:section>
        <p14:section name="Optional Slides and Handouts" id="{9469A688-2161-C848-9E16-8CA505E7A82C}">
          <p14:sldIdLst>
            <p14:sldId id="426"/>
            <p14:sldId id="407"/>
            <p14:sldId id="413"/>
            <p14:sldId id="435"/>
            <p14:sldId id="412"/>
            <p14:sldId id="4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Siebert" initials="" lastIdx="9" clrIdx="0"/>
  <p:cmAuthor id="1" name="wilderba@gmail.com" initials="w" lastIdx="14" clrIdx="1"/>
  <p:cmAuthor id="2" name="Microsoft Office User" initials="MOU"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8ACB"/>
    <a:srgbClr val="9474B4"/>
    <a:srgbClr val="7AD0F0"/>
    <a:srgbClr val="C299EB"/>
    <a:srgbClr val="8BCBC9"/>
    <a:srgbClr val="FFB5CA"/>
    <a:srgbClr val="4472C4"/>
    <a:srgbClr val="F8842A"/>
    <a:srgbClr val="FAA9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8"/>
    <p:restoredTop sz="80057"/>
  </p:normalViewPr>
  <p:slideViewPr>
    <p:cSldViewPr snapToGrid="0" snapToObjects="1">
      <p:cViewPr varScale="1">
        <p:scale>
          <a:sx n="53" d="100"/>
          <a:sy n="53" d="100"/>
        </p:scale>
        <p:origin x="1432" y="4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Helvetica Neue"/>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Helvetica Neue"/>
              </a:defRPr>
            </a:lvl1pPr>
          </a:lstStyle>
          <a:p>
            <a:fld id="{E8F739AB-B22B-C14D-8861-B10AA78486E6}" type="datetimeFigureOut">
              <a:rPr lang="en-US" smtClean="0"/>
              <a:pPr/>
              <a:t>8/23/2020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Helvetica Neue"/>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Helvetica Neue"/>
              </a:defRPr>
            </a:lvl1pPr>
          </a:lstStyle>
          <a:p>
            <a:fld id="{7AEA0885-BE69-A54B-B6EE-BB593E1C736F}" type="slidenum">
              <a:rPr lang="en-US" smtClean="0"/>
              <a:pPr/>
              <a:t>‹#›</a:t>
            </a:fld>
            <a:endParaRPr lang="en-US" dirty="0"/>
          </a:p>
        </p:txBody>
      </p:sp>
    </p:spTree>
    <p:extLst>
      <p:ext uri="{BB962C8B-B14F-4D97-AF65-F5344CB8AC3E}">
        <p14:creationId xmlns:p14="http://schemas.microsoft.com/office/powerpoint/2010/main" val="992768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Helvetica Neue"/>
        <a:ea typeface="+mn-ea"/>
        <a:cs typeface="+mn-cs"/>
      </a:defRPr>
    </a:lvl1pPr>
    <a:lvl2pPr marL="457200" algn="l" defTabSz="914400" rtl="0" eaLnBrk="1" latinLnBrk="0" hangingPunct="1">
      <a:defRPr sz="1200" kern="1200">
        <a:solidFill>
          <a:schemeClr val="tx1"/>
        </a:solidFill>
        <a:latin typeface="Helvetica Neue"/>
        <a:ea typeface="+mn-ea"/>
        <a:cs typeface="+mn-cs"/>
      </a:defRPr>
    </a:lvl2pPr>
    <a:lvl3pPr marL="914400" algn="l" defTabSz="914400" rtl="0" eaLnBrk="1" latinLnBrk="0" hangingPunct="1">
      <a:defRPr sz="1200" kern="1200">
        <a:solidFill>
          <a:schemeClr val="tx1"/>
        </a:solidFill>
        <a:latin typeface="Helvetica Neue"/>
        <a:ea typeface="+mn-ea"/>
        <a:cs typeface="+mn-cs"/>
      </a:defRPr>
    </a:lvl3pPr>
    <a:lvl4pPr marL="1371600" algn="l" defTabSz="914400" rtl="0" eaLnBrk="1" latinLnBrk="0" hangingPunct="1">
      <a:defRPr sz="1200" kern="1200">
        <a:solidFill>
          <a:schemeClr val="tx1"/>
        </a:solidFill>
        <a:latin typeface="Helvetica Neue"/>
        <a:ea typeface="+mn-ea"/>
        <a:cs typeface="+mn-cs"/>
      </a:defRPr>
    </a:lvl4pPr>
    <a:lvl5pPr marL="1828800" algn="l" defTabSz="914400" rtl="0" eaLnBrk="1" latinLnBrk="0" hangingPunct="1">
      <a:defRPr sz="1200" kern="1200">
        <a:solidFill>
          <a:schemeClr val="tx1"/>
        </a:solidFill>
        <a:latin typeface="Helvetica Neue"/>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Like any curriculum, Tools of the Mind meets all state and national standards, and teaches children all subjects.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different about Tools is that every single activity is designed to give children practice in developing self-regulation—so children develop self-regulation while learning letter names, and while learning to count, and while doing make-believe play. </a:t>
            </a:r>
          </a:p>
          <a:p>
            <a:endParaRPr lang="en-US" dirty="0"/>
          </a:p>
          <a:p>
            <a:r>
              <a:rPr lang="en-US" dirty="0"/>
              <a:t>And play is another big aspect that makes Tools different—make-believe play is a focus. We know that children do their best learning when engaging deeply in play.</a:t>
            </a:r>
          </a:p>
          <a:p>
            <a:endParaRPr lang="en-US" dirty="0"/>
          </a:p>
          <a:p>
            <a:r>
              <a:rPr lang="en-US" dirty="0"/>
              <a:t>(The children in the photo are at a Restaurant Center during Make-Believe Play.)</a:t>
            </a:r>
          </a:p>
          <a:p>
            <a:endParaRPr lang="en-US" dirty="0"/>
          </a:p>
          <a:p>
            <a:r>
              <a:rPr lang="en-US" dirty="0"/>
              <a:t>We also set up every activity so kids talk more, and teachers talk less. Children need to talk to think, so we get them talking a lot—whether during Make-Believe Play or math activities.</a:t>
            </a:r>
          </a:p>
        </p:txBody>
      </p:sp>
      <p:sp>
        <p:nvSpPr>
          <p:cNvPr id="4" name="Slide Number Placeholder 3"/>
          <p:cNvSpPr>
            <a:spLocks noGrp="1"/>
          </p:cNvSpPr>
          <p:nvPr>
            <p:ph type="sldNum" sz="quarter" idx="10"/>
          </p:nvPr>
        </p:nvSpPr>
        <p:spPr/>
        <p:txBody>
          <a:bodyPr/>
          <a:lstStyle/>
          <a:p>
            <a:fld id="{7AEA0885-BE69-A54B-B6EE-BB593E1C736F}" type="slidenum">
              <a:rPr lang="en-US" smtClean="0"/>
              <a:t>3</a:t>
            </a:fld>
            <a:endParaRPr lang="en-US"/>
          </a:p>
        </p:txBody>
      </p:sp>
    </p:spTree>
    <p:extLst>
      <p:ext uri="{BB962C8B-B14F-4D97-AF65-F5344CB8AC3E}">
        <p14:creationId xmlns:p14="http://schemas.microsoft.com/office/powerpoint/2010/main" val="419472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Children do their own Scaffolded Writing every day. They make a Play Plan—a plan for what role they will be in Make-Believe Play that day, and what actions they will do in that role. Play Planning develops self-regulation by helping children make a plan before they act. Pausing to think about what’s going to happen next and making a plan for what you’ll do is an important self-regulation skill.</a:t>
            </a:r>
          </a:p>
          <a:p>
            <a:endParaRPr lang="en-US" dirty="0"/>
          </a:p>
          <a:p>
            <a:r>
              <a:rPr lang="en-US" dirty="0"/>
              <a:t>In this example, the child is going to the Family Kitchen center. She decides she’d like to play a parent feeding a baby. She puts her idea down on paper, then goes off to the Center to do what she imagined.</a:t>
            </a:r>
          </a:p>
        </p:txBody>
      </p:sp>
      <p:sp>
        <p:nvSpPr>
          <p:cNvPr id="4" name="Slide Number Placeholder 3"/>
          <p:cNvSpPr>
            <a:spLocks noGrp="1"/>
          </p:cNvSpPr>
          <p:nvPr>
            <p:ph type="sldNum" sz="quarter" idx="10"/>
          </p:nvPr>
        </p:nvSpPr>
        <p:spPr/>
        <p:txBody>
          <a:bodyPr/>
          <a:lstStyle/>
          <a:p>
            <a:fld id="{7AEA0885-BE69-A54B-B6EE-BB593E1C736F}" type="slidenum">
              <a:rPr lang="en-US" smtClean="0"/>
              <a:t>13</a:t>
            </a:fld>
            <a:endParaRPr lang="en-US"/>
          </a:p>
        </p:txBody>
      </p:sp>
    </p:spTree>
    <p:extLst>
      <p:ext uri="{BB962C8B-B14F-4D97-AF65-F5344CB8AC3E}">
        <p14:creationId xmlns:p14="http://schemas.microsoft.com/office/powerpoint/2010/main" val="48452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Play Planning is also a literacy activity. Writing starts with drawing. Over time, children start to write lines for their words, and then some letter sounds. These writing samples give you a sense of how children’s writing progresses over the year. </a:t>
            </a:r>
          </a:p>
          <a:p>
            <a:endParaRPr lang="en-US" dirty="0"/>
          </a:p>
          <a:p>
            <a:r>
              <a:rPr lang="en-US" dirty="0"/>
              <a:t>When children begin to draw and write, it looks like this (far left)—lines and scribbles. These marks are meaningful to the child who wrote them, and are the beginning of representing thoughts on paper. Over time, lines become shapes and then recognizable pictures and letters. </a:t>
            </a:r>
          </a:p>
          <a:p>
            <a:endParaRPr lang="en-US" dirty="0"/>
          </a:p>
          <a:p>
            <a:r>
              <a:rPr lang="en-US" dirty="0"/>
              <a:t>We are teaching children not only letter names and sounds, and how the writing process works, but WHY we read and write—we read and write to share ideas and help us remember.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14</a:t>
            </a:fld>
            <a:endParaRPr lang="en-US"/>
          </a:p>
        </p:txBody>
      </p:sp>
    </p:spTree>
    <p:extLst>
      <p:ext uri="{BB962C8B-B14F-4D97-AF65-F5344CB8AC3E}">
        <p14:creationId xmlns:p14="http://schemas.microsoft.com/office/powerpoint/2010/main" val="114893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And after children write their Play Plan, they go off to their Center to play. There are 5 themes most classrooms do (you can read them here), and then we also create our own themes (you can name some examples if you have ideas). </a:t>
            </a:r>
          </a:p>
          <a:p>
            <a:endParaRPr lang="en-US" dirty="0"/>
          </a:p>
          <a:p>
            <a:r>
              <a:rPr lang="en-US" dirty="0"/>
              <a:t>Children use a combination of props they have created themselves, along with store-bought props, to act out roles and situations. The props are different at each Center, so in the course of a week, children go to 5 different Centers to play. </a:t>
            </a:r>
          </a:p>
        </p:txBody>
      </p:sp>
      <p:sp>
        <p:nvSpPr>
          <p:cNvPr id="4" name="Slide Number Placeholder 3"/>
          <p:cNvSpPr>
            <a:spLocks noGrp="1"/>
          </p:cNvSpPr>
          <p:nvPr>
            <p:ph type="sldNum" sz="quarter" idx="10"/>
          </p:nvPr>
        </p:nvSpPr>
        <p:spPr/>
        <p:txBody>
          <a:bodyPr/>
          <a:lstStyle/>
          <a:p>
            <a:fld id="{7AEA0885-BE69-A54B-B6EE-BB593E1C736F}" type="slidenum">
              <a:rPr lang="en-US" smtClean="0"/>
              <a:t>15</a:t>
            </a:fld>
            <a:endParaRPr lang="en-US"/>
          </a:p>
        </p:txBody>
      </p:sp>
    </p:spTree>
    <p:extLst>
      <p:ext uri="{BB962C8B-B14F-4D97-AF65-F5344CB8AC3E}">
        <p14:creationId xmlns:p14="http://schemas.microsoft.com/office/powerpoint/2010/main" val="247556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a:t>
            </a:r>
          </a:p>
          <a:p>
            <a:endParaRPr lang="en-US"/>
          </a:p>
          <a:p>
            <a:r>
              <a:rPr lang="en-US"/>
              <a:t>One Center is the Living Room, another is the Bedroom, the Laundry Room, the Garade, the Bathroom, the Kitchen. What are the kids doing in the garage? How are they using props? (the chairs are cars; the “adult” is under the car and the “child” hands them tools) What about in the bathroom—what are they doing? What props do you see? (the children made mirrors with tin foil and popsicle sticks)</a:t>
            </a:r>
          </a:p>
        </p:txBody>
      </p:sp>
      <p:sp>
        <p:nvSpPr>
          <p:cNvPr id="4" name="Slide Number Placeholder 3"/>
          <p:cNvSpPr>
            <a:spLocks noGrp="1"/>
          </p:cNvSpPr>
          <p:nvPr>
            <p:ph type="sldNum" sz="quarter" idx="10"/>
          </p:nvPr>
        </p:nvSpPr>
        <p:spPr/>
        <p:txBody>
          <a:bodyPr/>
          <a:lstStyle/>
          <a:p>
            <a:fld id="{7AEA0885-BE69-A54B-B6EE-BB593E1C736F}" type="slidenum">
              <a:rPr lang="en-US" smtClean="0"/>
              <a:t>16</a:t>
            </a:fld>
            <a:endParaRPr lang="en-US"/>
          </a:p>
        </p:txBody>
      </p:sp>
    </p:spTree>
    <p:extLst>
      <p:ext uri="{BB962C8B-B14F-4D97-AF65-F5344CB8AC3E}">
        <p14:creationId xmlns:p14="http://schemas.microsoft.com/office/powerpoint/2010/main" val="316523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a:t>
            </a:r>
            <a:r>
              <a:rPr lang="en-US" dirty="0"/>
              <a:t>Here are a few examples of the many skills we develop through make-believe play—a range of math skills (comparing volume and counting are just a couple of examples), self-regulation skills (turn taking, regulating others, and more), pre-reading and pre-writing skills (through meaningful literacy experiences in the context of play), and language and vocabulary skills (again, through meaningful play experiences). </a:t>
            </a:r>
          </a:p>
        </p:txBody>
      </p:sp>
      <p:sp>
        <p:nvSpPr>
          <p:cNvPr id="4" name="Slide Number Placeholder 3"/>
          <p:cNvSpPr>
            <a:spLocks noGrp="1"/>
          </p:cNvSpPr>
          <p:nvPr>
            <p:ph type="sldNum" sz="quarter" idx="10"/>
          </p:nvPr>
        </p:nvSpPr>
        <p:spPr/>
        <p:txBody>
          <a:bodyPr/>
          <a:lstStyle/>
          <a:p>
            <a:fld id="{7AEA0885-BE69-A54B-B6EE-BB593E1C736F}" type="slidenum">
              <a:rPr lang="en-US" smtClean="0"/>
              <a:t>17</a:t>
            </a:fld>
            <a:endParaRPr lang="en-US"/>
          </a:p>
        </p:txBody>
      </p:sp>
    </p:spTree>
    <p:extLst>
      <p:ext uri="{BB962C8B-B14F-4D97-AF65-F5344CB8AC3E}">
        <p14:creationId xmlns:p14="http://schemas.microsoft.com/office/powerpoint/2010/main" val="9044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Let’s take a look at Math and Science in the Tools approach.</a:t>
            </a:r>
          </a:p>
          <a:p>
            <a:endParaRPr lang="en-US" dirty="0"/>
          </a:p>
          <a:p>
            <a:r>
              <a:rPr lang="en-US" dirty="0"/>
              <a:t>Our Math and Science activities take place in small groups (is that always true??) and often connect to the current play theme. Again, connecting to the play theme is motivating for kids, and it also lets them get more practice using the language and vocabulary that goes along with that theme.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18</a:t>
            </a:fld>
            <a:endParaRPr lang="en-US"/>
          </a:p>
        </p:txBody>
      </p:sp>
    </p:spTree>
    <p:extLst>
      <p:ext uri="{BB962C8B-B14F-4D97-AF65-F5344CB8AC3E}">
        <p14:creationId xmlns:p14="http://schemas.microsoft.com/office/powerpoint/2010/main" val="500706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Here are a math and a science activity children will do later in the year. The Math activity is called Numerals Game, and is a way children practice counting, learn to recognize numbers, and learn to check their work. Again, that’s an example of how we build self-regulation into every Tools activity—checking our work is an important executive function skill. They play this game with a partner, and they use these Hand and Check cards to remind them what role they have. The Hand is doing the counting, the check is checking the work.</a:t>
            </a:r>
          </a:p>
          <a:p>
            <a:endParaRPr lang="en-US" dirty="0"/>
          </a:p>
          <a:p>
            <a:r>
              <a:rPr lang="en-US" dirty="0"/>
              <a:t>In Science Eyes, children explore different collections of objects using their senses. The magnifying glass is their mediator in this activity, to help them focus their attention and know whose turn it is.</a:t>
            </a:r>
          </a:p>
        </p:txBody>
      </p:sp>
      <p:sp>
        <p:nvSpPr>
          <p:cNvPr id="4" name="Slide Number Placeholder 3"/>
          <p:cNvSpPr>
            <a:spLocks noGrp="1"/>
          </p:cNvSpPr>
          <p:nvPr>
            <p:ph type="sldNum" sz="quarter" idx="10"/>
          </p:nvPr>
        </p:nvSpPr>
        <p:spPr/>
        <p:txBody>
          <a:bodyPr/>
          <a:lstStyle/>
          <a:p>
            <a:fld id="{7AEA0885-BE69-A54B-B6EE-BB593E1C736F}" type="slidenum">
              <a:rPr lang="en-US" smtClean="0"/>
              <a:t>19</a:t>
            </a:fld>
            <a:endParaRPr lang="en-US"/>
          </a:p>
        </p:txBody>
      </p:sp>
    </p:spTree>
    <p:extLst>
      <p:ext uri="{BB962C8B-B14F-4D97-AF65-F5344CB8AC3E}">
        <p14:creationId xmlns:p14="http://schemas.microsoft.com/office/powerpoint/2010/main" val="261929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The next 3 slides offer suggestions for bringing Tools strategies into our homes.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our children are tiny, we do everything for them—and when they get older, sometimes we keep doing things for them that they could be doing themselves! It can seem faster to put their shoes and coat on for them rather than having them do the steps. But then we lose the opportunity for children to learn to do the task independently. You saw that in Tools we use visual mediators a lot—like the Hand and Check cards—so children can remind themselves what to do. You can use visual mediators at home in this way, too. Instead of reminding your child of every step they need to remember for getting on their outside clothes in the winter, make a visual mediator. You’re helping your child in so many ways—building their working memory, helping them learn to follow directions, and increasing their independence.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child doesn’t already have chores they’re responsible for, create a simple chore chart with a  few age-appropriate jobs.</a:t>
            </a:r>
          </a:p>
          <a:p>
            <a:endParaRPr lang="en-US" dirty="0"/>
          </a:p>
          <a:p>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20</a:t>
            </a:fld>
            <a:endParaRPr lang="en-US"/>
          </a:p>
        </p:txBody>
      </p:sp>
    </p:spTree>
    <p:extLst>
      <p:ext uri="{BB962C8B-B14F-4D97-AF65-F5344CB8AC3E}">
        <p14:creationId xmlns:p14="http://schemas.microsoft.com/office/powerpoint/2010/main" val="3180104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a:t>
            </a:r>
          </a:p>
          <a:p>
            <a:endParaRPr lang="en-US"/>
          </a:p>
          <a:p>
            <a:r>
              <a:rPr lang="en-US"/>
              <a:t>Encourage children to talk to themselves—in Tools we say that we “talk to remember,” and “talking is thinking.” We want children to think out loud. It’s a memory strategy!</a:t>
            </a:r>
          </a:p>
          <a:p>
            <a:endParaRPr lang="en-US"/>
          </a:p>
          <a:p>
            <a:r>
              <a:rPr lang="en-US"/>
              <a:t>You can encourage your child to repeat something to themself to remember it-–like if you ask them to go put on their shoes, you can say, “Say it to yourself: put on my shoes.” This puts them in charge of remembering and helps them develop a strategy for remembering. As they get older, the thoughts they said out loud—which we call private speech—become thoughts they say to themselves silently.</a:t>
            </a:r>
          </a:p>
        </p:txBody>
      </p:sp>
      <p:sp>
        <p:nvSpPr>
          <p:cNvPr id="4" name="Slide Number Placeholder 3"/>
          <p:cNvSpPr>
            <a:spLocks noGrp="1"/>
          </p:cNvSpPr>
          <p:nvPr>
            <p:ph type="sldNum" sz="quarter" idx="10"/>
          </p:nvPr>
        </p:nvSpPr>
        <p:spPr/>
        <p:txBody>
          <a:bodyPr/>
          <a:lstStyle/>
          <a:p>
            <a:fld id="{7AEA0885-BE69-A54B-B6EE-BB593E1C736F}" type="slidenum">
              <a:rPr lang="en-US" smtClean="0"/>
              <a:t>21</a:t>
            </a:fld>
            <a:endParaRPr lang="en-US"/>
          </a:p>
        </p:txBody>
      </p:sp>
    </p:spTree>
    <p:extLst>
      <p:ext uri="{BB962C8B-B14F-4D97-AF65-F5344CB8AC3E}">
        <p14:creationId xmlns:p14="http://schemas.microsoft.com/office/powerpoint/2010/main" val="3945236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Encourage your child to act out our current play theme at home—and to come up with new ones! Boxes and other recyclables are great for making props. See what your child comes up with! </a:t>
            </a:r>
          </a:p>
          <a:p>
            <a:endParaRPr lang="en-US" dirty="0"/>
          </a:p>
          <a:p>
            <a:r>
              <a:rPr lang="en-US" dirty="0"/>
              <a:t>Reading books connected to our themes is another great idea (see next slide…). </a:t>
            </a:r>
          </a:p>
        </p:txBody>
      </p:sp>
      <p:sp>
        <p:nvSpPr>
          <p:cNvPr id="4" name="Slide Number Placeholder 3"/>
          <p:cNvSpPr>
            <a:spLocks noGrp="1"/>
          </p:cNvSpPr>
          <p:nvPr>
            <p:ph type="sldNum" sz="quarter" idx="10"/>
          </p:nvPr>
        </p:nvSpPr>
        <p:spPr/>
        <p:txBody>
          <a:bodyPr/>
          <a:lstStyle/>
          <a:p>
            <a:fld id="{7AEA0885-BE69-A54B-B6EE-BB593E1C736F}" type="slidenum">
              <a:rPr lang="en-US" smtClean="0"/>
              <a:t>22</a:t>
            </a:fld>
            <a:endParaRPr lang="en-US"/>
          </a:p>
        </p:txBody>
      </p:sp>
    </p:spTree>
    <p:extLst>
      <p:ext uri="{BB962C8B-B14F-4D97-AF65-F5344CB8AC3E}">
        <p14:creationId xmlns:p14="http://schemas.microsoft.com/office/powerpoint/2010/main" val="378661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So, what is self-regulation anyway?</a:t>
            </a:r>
          </a:p>
          <a:p>
            <a:endParaRPr lang="en-US" dirty="0"/>
          </a:p>
          <a:p>
            <a:r>
              <a:rPr lang="en-US" dirty="0"/>
              <a:t>Self-regulation—also called executive functions—is what we’re using using when we act in an intentional way, on purpose. It is something you use when you’re trying to solve problems, figuring out how to handle a social situation, or are confronted with learning new things. It isn’t what you use when you are brushing your teeth or doing something you do as a habit.</a:t>
            </a:r>
          </a:p>
        </p:txBody>
      </p:sp>
      <p:sp>
        <p:nvSpPr>
          <p:cNvPr id="4" name="Slide Number Placeholder 3"/>
          <p:cNvSpPr>
            <a:spLocks noGrp="1"/>
          </p:cNvSpPr>
          <p:nvPr>
            <p:ph type="sldNum" sz="quarter" idx="10"/>
          </p:nvPr>
        </p:nvSpPr>
        <p:spPr/>
        <p:txBody>
          <a:bodyPr/>
          <a:lstStyle/>
          <a:p>
            <a:fld id="{7AEA0885-BE69-A54B-B6EE-BB593E1C736F}" type="slidenum">
              <a:rPr lang="en-US" smtClean="0"/>
              <a:t>4</a:t>
            </a:fld>
            <a:endParaRPr lang="en-US"/>
          </a:p>
        </p:txBody>
      </p:sp>
    </p:spTree>
    <p:extLst>
      <p:ext uri="{BB962C8B-B14F-4D97-AF65-F5344CB8AC3E}">
        <p14:creationId xmlns:p14="http://schemas.microsoft.com/office/powerpoint/2010/main" val="370581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a:t>
            </a:r>
            <a:r>
              <a:rPr lang="en-US" dirty="0"/>
              <a:t>You can look at our Tools of the Mind website “Tools Store” page for prop and read aloud book ideas.</a:t>
            </a:r>
          </a:p>
        </p:txBody>
      </p:sp>
      <p:sp>
        <p:nvSpPr>
          <p:cNvPr id="4" name="Slide Number Placeholder 3"/>
          <p:cNvSpPr>
            <a:spLocks noGrp="1"/>
          </p:cNvSpPr>
          <p:nvPr>
            <p:ph type="sldNum" sz="quarter" idx="10"/>
          </p:nvPr>
        </p:nvSpPr>
        <p:spPr/>
        <p:txBody>
          <a:bodyPr/>
          <a:lstStyle/>
          <a:p>
            <a:fld id="{7AEA0885-BE69-A54B-B6EE-BB593E1C736F}" type="slidenum">
              <a:rPr lang="en-US" smtClean="0"/>
              <a:t>23</a:t>
            </a:fld>
            <a:endParaRPr lang="en-US"/>
          </a:p>
        </p:txBody>
      </p:sp>
    </p:spTree>
    <p:extLst>
      <p:ext uri="{BB962C8B-B14F-4D97-AF65-F5344CB8AC3E}">
        <p14:creationId xmlns:p14="http://schemas.microsoft.com/office/powerpoint/2010/main" val="371887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p>
          <a:p>
            <a:endParaRPr lang="en-US" dirty="0"/>
          </a:p>
          <a:p>
            <a:r>
              <a:rPr lang="en-US" dirty="0"/>
              <a:t>You already know how important it is to read with your child! Read a wide variety of books--picture books (fiction and non-fiction), chapter books, and don’t forget about wordless books (examples are on the right). Children enjoy telling the story they see in the pictures. Even before your child knows any letter sounds or recognizes any words, they can still “read” books to you!</a:t>
            </a:r>
          </a:p>
          <a:p>
            <a:endParaRPr lang="en-US" dirty="0"/>
          </a:p>
          <a:p>
            <a:r>
              <a:rPr lang="en-US" dirty="0"/>
              <a:t>There are so many ways we lay the foundation for reading while reading aloud to our children, without even knowing it. Children learn that in English we read books from left to right—we flip the pages in that direction. Have your child help you turn the pages. Run your finger under words as you read so your child learns that text goes in a left to right direction. Take turns “reading” pages (using illustrations to help pre-readers tell the story). At the end of the story, talk about what you read—it could be a favorite part, something funny, a character you liked. Your child might even want to retell the whole story by looking back through the pictures.</a:t>
            </a:r>
          </a:p>
        </p:txBody>
      </p:sp>
      <p:sp>
        <p:nvSpPr>
          <p:cNvPr id="4" name="Slide Number Placeholder 3"/>
          <p:cNvSpPr>
            <a:spLocks noGrp="1"/>
          </p:cNvSpPr>
          <p:nvPr>
            <p:ph type="sldNum" sz="quarter" idx="10"/>
          </p:nvPr>
        </p:nvSpPr>
        <p:spPr/>
        <p:txBody>
          <a:bodyPr/>
          <a:lstStyle/>
          <a:p>
            <a:fld id="{7AEA0885-BE69-A54B-B6EE-BB593E1C736F}" type="slidenum">
              <a:rPr lang="en-US" smtClean="0"/>
              <a:t>24</a:t>
            </a:fld>
            <a:endParaRPr lang="en-US"/>
          </a:p>
        </p:txBody>
      </p:sp>
    </p:spTree>
    <p:extLst>
      <p:ext uri="{BB962C8B-B14F-4D97-AF65-F5344CB8AC3E}">
        <p14:creationId xmlns:p14="http://schemas.microsoft.com/office/powerpoint/2010/main" val="32585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We are all practicing self-regulation—kids and adults! Developing self-regulation is a life-long process. Children are supposed to get mad, be unreasonable, have temper tantrums, not listen…and it takes a lot of patience to be a parent! This year, we will build a strong foundation of self-regulation, social skills and academic skills that your child will carry forward throughout their childhood and beyond.</a:t>
            </a:r>
          </a:p>
        </p:txBody>
      </p:sp>
      <p:sp>
        <p:nvSpPr>
          <p:cNvPr id="4" name="Slide Number Placeholder 3"/>
          <p:cNvSpPr>
            <a:spLocks noGrp="1"/>
          </p:cNvSpPr>
          <p:nvPr>
            <p:ph type="sldNum" sz="quarter" idx="10"/>
          </p:nvPr>
        </p:nvSpPr>
        <p:spPr/>
        <p:txBody>
          <a:bodyPr/>
          <a:lstStyle/>
          <a:p>
            <a:fld id="{7AEA0885-BE69-A54B-B6EE-BB593E1C736F}" type="slidenum">
              <a:rPr lang="en-US" smtClean="0"/>
              <a:t>25</a:t>
            </a:fld>
            <a:endParaRPr lang="en-US"/>
          </a:p>
        </p:txBody>
      </p:sp>
    </p:spTree>
    <p:extLst>
      <p:ext uri="{BB962C8B-B14F-4D97-AF65-F5344CB8AC3E}">
        <p14:creationId xmlns:p14="http://schemas.microsoft.com/office/powerpoint/2010/main" val="394665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The direction we’re headed in is happy, self-regulated, well-adjusted children who are ready to learn and to be good citizens of the world!</a:t>
            </a:r>
          </a:p>
          <a:p>
            <a:endParaRPr lang="en-US" dirty="0"/>
          </a:p>
          <a:p>
            <a:r>
              <a:rPr lang="en-US" dirty="0"/>
              <a:t>(You may wish to insert a class photo here to end the presentation.)</a:t>
            </a:r>
          </a:p>
        </p:txBody>
      </p:sp>
      <p:sp>
        <p:nvSpPr>
          <p:cNvPr id="4" name="Slide Number Placeholder 3"/>
          <p:cNvSpPr>
            <a:spLocks noGrp="1"/>
          </p:cNvSpPr>
          <p:nvPr>
            <p:ph type="sldNum" sz="quarter" idx="10"/>
          </p:nvPr>
        </p:nvSpPr>
        <p:spPr/>
        <p:txBody>
          <a:bodyPr/>
          <a:lstStyle/>
          <a:p>
            <a:fld id="{7AEA0885-BE69-A54B-B6EE-BB593E1C736F}" type="slidenum">
              <a:rPr lang="en-US" smtClean="0"/>
              <a:t>26</a:t>
            </a:fld>
            <a:endParaRPr lang="en-US"/>
          </a:p>
        </p:txBody>
      </p:sp>
    </p:spTree>
    <p:extLst>
      <p:ext uri="{BB962C8B-B14F-4D97-AF65-F5344CB8AC3E}">
        <p14:creationId xmlns:p14="http://schemas.microsoft.com/office/powerpoint/2010/main" val="101135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EA0885-BE69-A54B-B6EE-BB593E1C736F}" type="slidenum">
              <a:rPr lang="en-US" smtClean="0"/>
              <a:t>27</a:t>
            </a:fld>
            <a:endParaRPr lang="en-US"/>
          </a:p>
        </p:txBody>
      </p:sp>
    </p:spTree>
    <p:extLst>
      <p:ext uri="{BB962C8B-B14F-4D97-AF65-F5344CB8AC3E}">
        <p14:creationId xmlns:p14="http://schemas.microsoft.com/office/powerpoint/2010/main" val="299655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the year, we use an activity called “I Have Who Has” for children to develop fluency in skills like recognizing colors, shapes, numbers and letters.</a:t>
            </a:r>
          </a:p>
          <a:p>
            <a:endParaRPr lang="en-US"/>
          </a:p>
          <a:p>
            <a:r>
              <a:rPr lang="en-US"/>
              <a:t>If you wish to, have a small group activity time for parents after you give your presentation (or you could even do it before).</a:t>
            </a:r>
          </a:p>
          <a:p>
            <a:endParaRPr lang="en-US"/>
          </a:p>
          <a:p>
            <a:r>
              <a:rPr lang="en-US"/>
              <a:t>It works well to introduce the games briefly before parents go play them. Show parents a sample set of cards (colors and numbers are good ones to start with) and walk them through the steps, drawing their attention to starting with the cards icon side up, and using the discard plate. It’s also a good idea to print the summary of I Have Who Has rules at the end of this slide deck and put it at that center with the parents.</a:t>
            </a:r>
          </a:p>
          <a:p>
            <a:endParaRPr lang="en-US"/>
          </a:p>
          <a:p>
            <a:endParaRPr lang="en-US"/>
          </a:p>
        </p:txBody>
      </p:sp>
      <p:sp>
        <p:nvSpPr>
          <p:cNvPr id="4" name="Slide Number Placeholder 3"/>
          <p:cNvSpPr>
            <a:spLocks noGrp="1"/>
          </p:cNvSpPr>
          <p:nvPr>
            <p:ph type="sldNum" sz="quarter" idx="10"/>
          </p:nvPr>
        </p:nvSpPr>
        <p:spPr/>
        <p:txBody>
          <a:bodyPr/>
          <a:lstStyle/>
          <a:p>
            <a:fld id="{7AEA0885-BE69-A54B-B6EE-BB593E1C736F}" type="slidenum">
              <a:rPr lang="en-US" smtClean="0"/>
              <a:t>28</a:t>
            </a:fld>
            <a:endParaRPr lang="en-US"/>
          </a:p>
        </p:txBody>
      </p:sp>
    </p:spTree>
    <p:extLst>
      <p:ext uri="{BB962C8B-B14F-4D97-AF65-F5344CB8AC3E}">
        <p14:creationId xmlns:p14="http://schemas.microsoft.com/office/powerpoint/2010/main" val="4062708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 up a Mystery Math question for parents to answer. They can find their child’s name card and answer on their behalf! The following day, you can leave up the parent’s choices and have children check their parents’ work (how’s that for other-regulation!). </a:t>
            </a:r>
          </a:p>
          <a:p>
            <a:endParaRPr lang="en-US"/>
          </a:p>
          <a:p>
            <a:r>
              <a:rPr lang="en-US"/>
              <a:t>Tell parents: Every day as part of the morning routine as children come in and get settled, they answer the question of the day. We start the year with simple yes/no questions, like “Are you wearing red?” We post the same question multiple days in a row to give children a chance to get used to it—we might only change where we put the yes and no! As the year goes on, we introduce more and more questions on different topics, including math. In the example you see here, Mystery Shape, the children try to figure out which two shapes can be put together to form the target shape they see at the top (the circle). We put out paper shapes so the children can manipulate them to figure out their answer. (Note to teachers: don’t worry if this activity doesn’t sound familiar—it’s not introduced until Training We actively encourage children to work together, and later in the day we talk about the question and decide together what the correct answer is. Tonight, please use your child’s name tag to answer the Mystery Question. Tomorrow, your child will see how you answered!</a:t>
            </a:r>
          </a:p>
          <a:p>
            <a:endParaRPr lang="en-US"/>
          </a:p>
          <a:p>
            <a:r>
              <a:rPr lang="en-US"/>
              <a:t>Sample Mystery Question to post:</a:t>
            </a:r>
          </a:p>
          <a:p>
            <a:r>
              <a:rPr lang="en-US"/>
              <a:t>Whatever question you’ll be asking children the next day</a:t>
            </a:r>
          </a:p>
          <a:p>
            <a:r>
              <a:rPr lang="en-US"/>
              <a:t>The the question you’ll ask the children the next day, with a twist (like, adding the “not” symbol, or adding “and” and another word (“Are you wearing blue AND you’re a Dad?”)—something to ramp up the challenge level a bit! And demonstrate how a simple activity can quickly get more complex)</a:t>
            </a:r>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7AEA0885-BE69-A54B-B6EE-BB593E1C736F}" type="slidenum">
              <a:rPr lang="en-US" smtClean="0"/>
              <a:t>29</a:t>
            </a:fld>
            <a:endParaRPr lang="en-US"/>
          </a:p>
        </p:txBody>
      </p:sp>
    </p:spTree>
    <p:extLst>
      <p:ext uri="{BB962C8B-B14F-4D97-AF65-F5344CB8AC3E}">
        <p14:creationId xmlns:p14="http://schemas.microsoft.com/office/powerpoint/2010/main" val="1058347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p>
          <a:p>
            <a:endParaRPr lang="en-US" dirty="0"/>
          </a:p>
          <a:p>
            <a:r>
              <a:rPr lang="en-US" dirty="0"/>
              <a:t>Have parents draw/write a play plan for when their child gets home tomorrow after school. I am going to play __ with you. I am going to read with you; I am going to cuddle with you; I am going to brush teeth with you…  (give them the I am going to stem – teach them to draw the lines first and then write the words on the lines and draw a picture first.) </a:t>
            </a:r>
          </a:p>
          <a:p>
            <a:endParaRPr lang="en-US" dirty="0"/>
          </a:p>
          <a:p>
            <a:r>
              <a:rPr lang="en-US" dirty="0"/>
              <a:t> they’ll do there tomorrow (parents don’t have to write lines for their words—although they certainly can!). The next day, read the parents’ play plans to their children!</a:t>
            </a:r>
          </a:p>
        </p:txBody>
      </p:sp>
      <p:sp>
        <p:nvSpPr>
          <p:cNvPr id="4" name="Slide Number Placeholder 3"/>
          <p:cNvSpPr>
            <a:spLocks noGrp="1"/>
          </p:cNvSpPr>
          <p:nvPr>
            <p:ph type="sldNum" sz="quarter" idx="10"/>
          </p:nvPr>
        </p:nvSpPr>
        <p:spPr/>
        <p:txBody>
          <a:bodyPr/>
          <a:lstStyle/>
          <a:p>
            <a:fld id="{7AEA0885-BE69-A54B-B6EE-BB593E1C736F}" type="slidenum">
              <a:rPr lang="en-US" smtClean="0"/>
              <a:t>30</a:t>
            </a:fld>
            <a:endParaRPr lang="en-US"/>
          </a:p>
        </p:txBody>
      </p:sp>
    </p:spTree>
    <p:extLst>
      <p:ext uri="{BB962C8B-B14F-4D97-AF65-F5344CB8AC3E}">
        <p14:creationId xmlns:p14="http://schemas.microsoft.com/office/powerpoint/2010/main" val="888940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 to print out and put at tables along with I Have Who Has cards.</a:t>
            </a:r>
          </a:p>
        </p:txBody>
      </p:sp>
      <p:sp>
        <p:nvSpPr>
          <p:cNvPr id="4" name="Slide Number Placeholder 3"/>
          <p:cNvSpPr>
            <a:spLocks noGrp="1"/>
          </p:cNvSpPr>
          <p:nvPr>
            <p:ph type="sldNum" sz="quarter" idx="10"/>
          </p:nvPr>
        </p:nvSpPr>
        <p:spPr/>
        <p:txBody>
          <a:bodyPr/>
          <a:lstStyle/>
          <a:p>
            <a:fld id="{7AEA0885-BE69-A54B-B6EE-BB593E1C736F}" type="slidenum">
              <a:rPr lang="en-US" smtClean="0"/>
              <a:t>31</a:t>
            </a:fld>
            <a:endParaRPr lang="en-US"/>
          </a:p>
        </p:txBody>
      </p:sp>
    </p:spTree>
    <p:extLst>
      <p:ext uri="{BB962C8B-B14F-4D97-AF65-F5344CB8AC3E}">
        <p14:creationId xmlns:p14="http://schemas.microsoft.com/office/powerpoint/2010/main" val="4058502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alphabet chart—you may want to print out copies for parents to take home. It has the key words we use to access sounds, but</a:t>
            </a:r>
            <a:r>
              <a:rPr lang="en-US" baseline="0" dirty="0"/>
              <a:t> unlike the Sound Map children used, it is organized traditionally/alphabetically</a:t>
            </a:r>
            <a:r>
              <a:rPr lang="en-US" dirty="0"/>
              <a:t>. </a:t>
            </a:r>
            <a:r>
              <a:rPr lang="en-US"/>
              <a:t>(The Sound Map is copyrighted and may not be reproduced to share beyond the classroom.)</a:t>
            </a:r>
          </a:p>
          <a:p>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32</a:t>
            </a:fld>
            <a:endParaRPr lang="en-US"/>
          </a:p>
        </p:txBody>
      </p:sp>
    </p:spTree>
    <p:extLst>
      <p:ext uri="{BB962C8B-B14F-4D97-AF65-F5344CB8AC3E}">
        <p14:creationId xmlns:p14="http://schemas.microsoft.com/office/powerpoint/2010/main" val="179448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Teacher: </a:t>
            </a:r>
            <a:r>
              <a:rPr lang="en-US"/>
              <a:t>Here is a set of 3 slides with examples to help you understand what self-regulation is.</a:t>
            </a:r>
          </a:p>
        </p:txBody>
      </p:sp>
      <p:sp>
        <p:nvSpPr>
          <p:cNvPr id="4" name="Slide Number Placeholder 3"/>
          <p:cNvSpPr>
            <a:spLocks noGrp="1"/>
          </p:cNvSpPr>
          <p:nvPr>
            <p:ph type="sldNum" sz="quarter" idx="10"/>
          </p:nvPr>
        </p:nvSpPr>
        <p:spPr/>
        <p:txBody>
          <a:bodyPr/>
          <a:lstStyle/>
          <a:p>
            <a:fld id="{7AEA0885-BE69-A54B-B6EE-BB593E1C736F}" type="slidenum">
              <a:rPr lang="en-US" smtClean="0"/>
              <a:t>5</a:t>
            </a:fld>
            <a:endParaRPr lang="en-US"/>
          </a:p>
        </p:txBody>
      </p:sp>
    </p:spTree>
    <p:extLst>
      <p:ext uri="{BB962C8B-B14F-4D97-AF65-F5344CB8AC3E}">
        <p14:creationId xmlns:p14="http://schemas.microsoft.com/office/powerpoint/2010/main" val="400073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Teacher:</a:t>
            </a:r>
            <a:r>
              <a:rPr lang="en-US" b="1" baseline="0"/>
              <a:t> </a:t>
            </a:r>
            <a:r>
              <a:rPr lang="en-US"/>
              <a:t>You might want to say something here about the fact that children are developing these skills—it’s a job of childhood!—and they won’t master them for a while. But it’s the direction they’re headed in, and the Tools approach supports them in getting there.</a:t>
            </a:r>
          </a:p>
        </p:txBody>
      </p:sp>
      <p:sp>
        <p:nvSpPr>
          <p:cNvPr id="4" name="Slide Number Placeholder 3"/>
          <p:cNvSpPr>
            <a:spLocks noGrp="1"/>
          </p:cNvSpPr>
          <p:nvPr>
            <p:ph type="sldNum" sz="quarter" idx="10"/>
          </p:nvPr>
        </p:nvSpPr>
        <p:spPr/>
        <p:txBody>
          <a:bodyPr/>
          <a:lstStyle/>
          <a:p>
            <a:fld id="{7AEA0885-BE69-A54B-B6EE-BB593E1C736F}" type="slidenum">
              <a:rPr lang="en-US" smtClean="0"/>
              <a:t>7</a:t>
            </a:fld>
            <a:endParaRPr lang="en-US"/>
          </a:p>
        </p:txBody>
      </p:sp>
    </p:spTree>
    <p:extLst>
      <p:ext uri="{BB962C8B-B14F-4D97-AF65-F5344CB8AC3E}">
        <p14:creationId xmlns:p14="http://schemas.microsoft.com/office/powerpoint/2010/main" val="1775321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(You may want to modify this slide to look like your schedule, or put a photo of your own class schedule here.)</a:t>
            </a:r>
          </a:p>
          <a:p>
            <a:r>
              <a:rPr lang="en-US" dirty="0"/>
              <a:t>A Tools school day looks a lot like any other PreK school day! But again, children are developing self-regulation in every activity, and doing lots of talking to think and learn.</a:t>
            </a:r>
          </a:p>
          <a:p>
            <a:endParaRPr lang="en-US" dirty="0"/>
          </a:p>
          <a:p>
            <a:r>
              <a:rPr lang="en-US" dirty="0"/>
              <a:t>Let’s look at some example</a:t>
            </a:r>
            <a:r>
              <a:rPr lang="en-US" baseline="0" dirty="0"/>
              <a:t> activities from across the school day.</a:t>
            </a:r>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8</a:t>
            </a:fld>
            <a:endParaRPr lang="en-US"/>
          </a:p>
        </p:txBody>
      </p:sp>
    </p:spTree>
    <p:extLst>
      <p:ext uri="{BB962C8B-B14F-4D97-AF65-F5344CB8AC3E}">
        <p14:creationId xmlns:p14="http://schemas.microsoft.com/office/powerpoint/2010/main" val="375593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Do you remember doing show and tell as a child? Having to wait weeks and weeks for your turn to share? Having to work hard to stay quiet while listening to someone else talk for a long time? Share the News is Tools’ version of sharing…where all children get to talk and share every day.</a:t>
            </a:r>
          </a:p>
          <a:p>
            <a:endParaRPr lang="en-US" dirty="0"/>
          </a:p>
          <a:p>
            <a:r>
              <a:rPr lang="en-US" dirty="0"/>
              <a:t>Each day during Opening Group there’s a new Share the News topic. At first the topics help us get to know each other—like, What is your favorite dessert? As the year goes on, we might use Share the News for social learning and for academic learning. The question could be, When two kids both want the same marker, how can they solve the problem? Or, we know the letter B makes the sound “</a:t>
            </a:r>
            <a:r>
              <a:rPr lang="en-US" dirty="0" err="1"/>
              <a:t>buh</a:t>
            </a:r>
            <a:r>
              <a:rPr lang="en-US" dirty="0"/>
              <a:t>.” </a:t>
            </a:r>
            <a:r>
              <a:rPr lang="en-US" b="0" dirty="0"/>
              <a:t>Te</a:t>
            </a:r>
            <a:r>
              <a:rPr lang="en-US" dirty="0"/>
              <a:t>ll a friend a word that starts with the sound “</a:t>
            </a:r>
            <a:r>
              <a:rPr lang="en-US" dirty="0" err="1"/>
              <a:t>buh</a:t>
            </a:r>
            <a:r>
              <a:rPr lang="en-US" dirty="0"/>
              <a:t>.”</a:t>
            </a:r>
          </a:p>
          <a:p>
            <a:endParaRPr lang="en-US" dirty="0"/>
          </a:p>
          <a:p>
            <a:r>
              <a:rPr lang="en-US" dirty="0"/>
              <a:t>Let’s try it together now. First, you need a partner. Find a partner, hopefully someone you don’t know yet! Take a minute now to do that. You want to sit or stand face to face with them.</a:t>
            </a:r>
          </a:p>
          <a:p>
            <a:endParaRPr lang="en-US" dirty="0"/>
          </a:p>
          <a:p>
            <a:r>
              <a:rPr lang="en-US" dirty="0"/>
              <a:t>Listen to today’s topic. It’s, What do you want your child to learn this year in Pre-K? Let’s say it together—What do you want your child to learn in Pre-K? Take a moment to think about what you’ll say. When you know, put a thumb up to show me you’re ready. Okay, now share with your partner.</a:t>
            </a:r>
          </a:p>
          <a:p>
            <a:endParaRPr lang="en-US" dirty="0"/>
          </a:p>
          <a:p>
            <a:r>
              <a:rPr lang="en-US" dirty="0"/>
              <a:t>(you can ring a chime or do a hand clap to call their attention back) I heard parents say (share a few things you heard). Notice I don’t share everything I heard—just a few—so we can move right along to the next activity. Now we’re going to do a Double Talk! Go find another partner to share with—again, someone you don’t know. You’re going to tell them what you want your child to learn this year in Pre-K.</a:t>
            </a:r>
          </a:p>
          <a:p>
            <a:endParaRPr lang="en-US" dirty="0"/>
          </a:p>
          <a:p>
            <a:r>
              <a:rPr lang="en-US" dirty="0"/>
              <a:t>(share a few more things you heard parents say)</a:t>
            </a:r>
          </a:p>
          <a:p>
            <a:r>
              <a:rPr lang="en-US" dirty="0"/>
              <a:t>You just practiced lots of skills: you found a partner, you took turns, you had to think about how to put your idea into words, and hold your idea in mind while your partner talked. There was a lot of self-regulation practice built into that one activity.</a:t>
            </a:r>
          </a:p>
        </p:txBody>
      </p:sp>
      <p:sp>
        <p:nvSpPr>
          <p:cNvPr id="4" name="Slide Number Placeholder 3"/>
          <p:cNvSpPr>
            <a:spLocks noGrp="1"/>
          </p:cNvSpPr>
          <p:nvPr>
            <p:ph type="sldNum" sz="quarter" idx="10"/>
          </p:nvPr>
        </p:nvSpPr>
        <p:spPr/>
        <p:txBody>
          <a:bodyPr/>
          <a:lstStyle/>
          <a:p>
            <a:fld id="{7AEA0885-BE69-A54B-B6EE-BB593E1C736F}" type="slidenum">
              <a:rPr lang="en-US" smtClean="0"/>
              <a:t>9</a:t>
            </a:fld>
            <a:endParaRPr lang="en-US"/>
          </a:p>
        </p:txBody>
      </p:sp>
    </p:spTree>
    <p:extLst>
      <p:ext uri="{BB962C8B-B14F-4D97-AF65-F5344CB8AC3E}">
        <p14:creationId xmlns:p14="http://schemas.microsoft.com/office/powerpoint/2010/main" val="166924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We develop foundational reading and writing skills every day through a variety of activities. Children engaged in both shared and individual writing experiences that start with children drawing their ideas (examples left to right are Message of the Day and play plan). The unique Sound Map helps children locate letters by knowing their sounds. We use many fun and engaging games to teach letter names and sounds, and help children get ready for reading words—all while helping children develop underlying self-regulation skills.</a:t>
            </a:r>
          </a:p>
          <a:p>
            <a:endParaRPr lang="en-US" dirty="0"/>
          </a:p>
        </p:txBody>
      </p:sp>
      <p:sp>
        <p:nvSpPr>
          <p:cNvPr id="4" name="Slide Number Placeholder 3"/>
          <p:cNvSpPr>
            <a:spLocks noGrp="1"/>
          </p:cNvSpPr>
          <p:nvPr>
            <p:ph type="sldNum" sz="quarter" idx="10"/>
          </p:nvPr>
        </p:nvSpPr>
        <p:spPr/>
        <p:txBody>
          <a:bodyPr/>
          <a:lstStyle/>
          <a:p>
            <a:fld id="{7AEA0885-BE69-A54B-B6EE-BB593E1C736F}" type="slidenum">
              <a:rPr lang="en-US" smtClean="0"/>
              <a:t>10</a:t>
            </a:fld>
            <a:endParaRPr lang="en-US"/>
          </a:p>
        </p:txBody>
      </p:sp>
    </p:spTree>
    <p:extLst>
      <p:ext uri="{BB962C8B-B14F-4D97-AF65-F5344CB8AC3E}">
        <p14:creationId xmlns:p14="http://schemas.microsoft.com/office/powerpoint/2010/main" val="41377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(Note: You may wish to only talk about this and have parents play it later at a center. But it’s much easier to understand it if you play it!)</a:t>
            </a:r>
          </a:p>
          <a:p>
            <a:endParaRPr lang="en-US" dirty="0"/>
          </a:p>
          <a:p>
            <a:r>
              <a:rPr lang="en-US" dirty="0"/>
              <a:t>One type of game we play to support reading and math skills is called I Have Who Has. I Have Who Has Letter Names helps children learn letter names. The neat thing is, children don’t have to know letter names before they play it—because there are supports for them built into the game. Like all Tools of the Mind activities, the development of self-regulation is built into the game. Children learn to take turns and to pay attention to visual cues while playing.</a:t>
            </a:r>
          </a:p>
          <a:p>
            <a:endParaRPr lang="en-US" dirty="0"/>
          </a:p>
          <a:p>
            <a:r>
              <a:rPr lang="en-US" dirty="0"/>
              <a:t>(Pass out the cards to parents—not everyone may end up with one but that’s okay.)</a:t>
            </a:r>
          </a:p>
          <a:p>
            <a:endParaRPr lang="en-US" dirty="0"/>
          </a:p>
          <a:p>
            <a:r>
              <a:rPr lang="en-US" dirty="0"/>
              <a:t>Normally we play this game in a small group so everyone can see the cards. The first thing to remember is to look at the cards icon side up—so make sure the corner that says “ABC” is showing. One person starts by saying “I have” and naming what’s on their card. Then they flip the card over and ask “Who has (blank)?” If you have that card, you say so and the process repeats. When you play in a small group, when you ask “Who has?” you put the card on a special place in the middle of the table where everyone can see it. So kids know what they’re looking for (even if they don’t know the letter name already). Children help each other if they get stuck.</a:t>
            </a:r>
          </a:p>
          <a:p>
            <a:endParaRPr lang="en-US" dirty="0"/>
          </a:p>
          <a:p>
            <a:r>
              <a:rPr lang="en-US" dirty="0"/>
              <a:t>Once children are familiar with their letters, they’ll work on playing the game faster and faster until the letter names become automatic.</a:t>
            </a:r>
          </a:p>
        </p:txBody>
      </p:sp>
      <p:sp>
        <p:nvSpPr>
          <p:cNvPr id="4" name="Slide Number Placeholder 3"/>
          <p:cNvSpPr>
            <a:spLocks noGrp="1"/>
          </p:cNvSpPr>
          <p:nvPr>
            <p:ph type="sldNum" sz="quarter" idx="10"/>
          </p:nvPr>
        </p:nvSpPr>
        <p:spPr/>
        <p:txBody>
          <a:bodyPr/>
          <a:lstStyle/>
          <a:p>
            <a:fld id="{7AEA0885-BE69-A54B-B6EE-BB593E1C736F}" type="slidenum">
              <a:rPr lang="en-US" smtClean="0"/>
              <a:t>11</a:t>
            </a:fld>
            <a:endParaRPr lang="en-US"/>
          </a:p>
        </p:txBody>
      </p:sp>
    </p:spTree>
    <p:extLst>
      <p:ext uri="{BB962C8B-B14F-4D97-AF65-F5344CB8AC3E}">
        <p14:creationId xmlns:p14="http://schemas.microsoft.com/office/powerpoint/2010/main" val="2931038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a:t>
            </a:r>
            <a:r>
              <a:rPr lang="en-US" dirty="0"/>
              <a:t>Every day I have a message for students. I use it to model the writing process. Children learn the first step in writing is having an idea—and remembering that idea. So I tell them a sentence, and they say it with me to get it into their memory. Then I model a writing process that starts with drawing one line for each word, then going back to add letters. We call this writing process Scaffolded Writing.</a:t>
            </a:r>
          </a:p>
          <a:p>
            <a:endParaRPr lang="en-US" dirty="0"/>
          </a:p>
          <a:p>
            <a:r>
              <a:rPr lang="en-US" dirty="0"/>
              <a:t>Children learn to focus their attention closely while saying the message aloud as I point to each line. They’re using working memory to remember the message and remind me what to write (all executive functions).</a:t>
            </a:r>
          </a:p>
        </p:txBody>
      </p:sp>
      <p:sp>
        <p:nvSpPr>
          <p:cNvPr id="4" name="Slide Number Placeholder 3"/>
          <p:cNvSpPr>
            <a:spLocks noGrp="1"/>
          </p:cNvSpPr>
          <p:nvPr>
            <p:ph type="sldNum" sz="quarter" idx="10"/>
          </p:nvPr>
        </p:nvSpPr>
        <p:spPr/>
        <p:txBody>
          <a:bodyPr/>
          <a:lstStyle/>
          <a:p>
            <a:fld id="{7AEA0885-BE69-A54B-B6EE-BB593E1C736F}" type="slidenum">
              <a:rPr lang="en-US" smtClean="0"/>
              <a:t>12</a:t>
            </a:fld>
            <a:endParaRPr lang="en-US"/>
          </a:p>
        </p:txBody>
      </p:sp>
    </p:spTree>
    <p:extLst>
      <p:ext uri="{BB962C8B-B14F-4D97-AF65-F5344CB8AC3E}">
        <p14:creationId xmlns:p14="http://schemas.microsoft.com/office/powerpoint/2010/main" val="3103272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BC43D8-75C1-8241-BEF2-D80E0F28566F}"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39383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BC43D8-75C1-8241-BEF2-D80E0F28566F}"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732842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BC43D8-75C1-8241-BEF2-D80E0F28566F}"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400298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00250" y="-22225"/>
            <a:ext cx="7200900"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956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4BC43D8-75C1-8241-BEF2-D80E0F28566F}"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389419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BC43D8-75C1-8241-BEF2-D80E0F28566F}"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9606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BC43D8-75C1-8241-BEF2-D80E0F28566F}"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50352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BC43D8-75C1-8241-BEF2-D80E0F28566F}" type="datetimeFigureOut">
              <a:rPr lang="en-US" smtClean="0"/>
              <a:t>8/23/2020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26056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BC43D8-75C1-8241-BEF2-D80E0F28566F}" type="datetimeFigureOut">
              <a:rPr lang="en-US" smtClean="0"/>
              <a:t>8/23/2020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5861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C43D8-75C1-8241-BEF2-D80E0F28566F}" type="datetimeFigureOut">
              <a:rPr lang="en-US" smtClean="0"/>
              <a:t>8/23/2020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53349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BC43D8-75C1-8241-BEF2-D80E0F28566F}"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200162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BC43D8-75C1-8241-BEF2-D80E0F28566F}"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4CD31-95A3-BD4F-8F23-99E2B88563DA}" type="slidenum">
              <a:rPr lang="en-US" smtClean="0"/>
              <a:t>‹#›</a:t>
            </a:fld>
            <a:endParaRPr lang="en-US"/>
          </a:p>
        </p:txBody>
      </p:sp>
    </p:spTree>
    <p:extLst>
      <p:ext uri="{BB962C8B-B14F-4D97-AF65-F5344CB8AC3E}">
        <p14:creationId xmlns:p14="http://schemas.microsoft.com/office/powerpoint/2010/main" val="972091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rial Regular"/>
              </a:defRPr>
            </a:lvl1pPr>
          </a:lstStyle>
          <a:p>
            <a:fld id="{54BC43D8-75C1-8241-BEF2-D80E0F28566F}" type="datetimeFigureOut">
              <a:rPr lang="en-US" smtClean="0"/>
              <a:pPr/>
              <a:t>8/23/2020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rial Regular"/>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rial Regular"/>
              </a:defRPr>
            </a:lvl1pPr>
          </a:lstStyle>
          <a:p>
            <a:fld id="{F764CD31-95A3-BD4F-8F23-99E2B88563DA}" type="slidenum">
              <a:rPr lang="en-US" smtClean="0"/>
              <a:pPr/>
              <a:t>‹#›</a:t>
            </a:fld>
            <a:endParaRPr lang="en-US" dirty="0"/>
          </a:p>
        </p:txBody>
      </p:sp>
      <p:grpSp>
        <p:nvGrpSpPr>
          <p:cNvPr id="7" name="Group 9">
            <a:extLst>
              <a:ext uri="{FF2B5EF4-FFF2-40B4-BE49-F238E27FC236}">
                <a16:creationId xmlns:a16="http://schemas.microsoft.com/office/drawing/2014/main" id="{849D35B9-E47C-5E4F-A771-DD3FF9E6EB5A}"/>
              </a:ext>
            </a:extLst>
          </p:cNvPr>
          <p:cNvGrpSpPr>
            <a:grpSpLocks/>
          </p:cNvGrpSpPr>
          <p:nvPr userDrawn="1"/>
        </p:nvGrpSpPr>
        <p:grpSpPr bwMode="auto">
          <a:xfrm>
            <a:off x="0" y="0"/>
            <a:ext cx="9144000" cy="44648"/>
            <a:chOff x="0" y="0"/>
            <a:chExt cx="13004800" cy="63501"/>
          </a:xfrm>
        </p:grpSpPr>
        <p:sp>
          <p:nvSpPr>
            <p:cNvPr id="8" name="Shape 2">
              <a:extLst>
                <a:ext uri="{FF2B5EF4-FFF2-40B4-BE49-F238E27FC236}">
                  <a16:creationId xmlns:a16="http://schemas.microsoft.com/office/drawing/2014/main" id="{3EB16009-40E4-D14B-8BE3-EB1C1AAC3655}"/>
                </a:ext>
              </a:extLst>
            </p:cNvPr>
            <p:cNvSpPr>
              <a:spLocks noChangeArrowheads="1"/>
            </p:cNvSpPr>
            <p:nvPr/>
          </p:nvSpPr>
          <p:spPr bwMode="auto">
            <a:xfrm>
              <a:off x="0" y="0"/>
              <a:ext cx="812800" cy="63501"/>
            </a:xfrm>
            <a:prstGeom prst="rect">
              <a:avLst/>
            </a:prstGeom>
            <a:solidFill>
              <a:srgbClr val="138C9C"/>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9" name="Shape 3">
              <a:extLst>
                <a:ext uri="{FF2B5EF4-FFF2-40B4-BE49-F238E27FC236}">
                  <a16:creationId xmlns:a16="http://schemas.microsoft.com/office/drawing/2014/main" id="{DBB02B26-5B6E-C346-9D8F-1FB0D41F85EE}"/>
                </a:ext>
              </a:extLst>
            </p:cNvPr>
            <p:cNvSpPr>
              <a:spLocks noChangeArrowheads="1"/>
            </p:cNvSpPr>
            <p:nvPr/>
          </p:nvSpPr>
          <p:spPr bwMode="auto">
            <a:xfrm>
              <a:off x="3251200" y="0"/>
              <a:ext cx="4064000" cy="63501"/>
            </a:xfrm>
            <a:prstGeom prst="rect">
              <a:avLst/>
            </a:prstGeom>
            <a:solidFill>
              <a:srgbClr val="1B76C0"/>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0" name="Shape 4">
              <a:extLst>
                <a:ext uri="{FF2B5EF4-FFF2-40B4-BE49-F238E27FC236}">
                  <a16:creationId xmlns:a16="http://schemas.microsoft.com/office/drawing/2014/main" id="{33C05DF4-A768-5D4D-A966-73D66A2CF9C8}"/>
                </a:ext>
              </a:extLst>
            </p:cNvPr>
            <p:cNvSpPr>
              <a:spLocks noChangeArrowheads="1"/>
            </p:cNvSpPr>
            <p:nvPr/>
          </p:nvSpPr>
          <p:spPr bwMode="auto">
            <a:xfrm>
              <a:off x="9753600" y="0"/>
              <a:ext cx="1625600" cy="63501"/>
            </a:xfrm>
            <a:prstGeom prst="rect">
              <a:avLst/>
            </a:prstGeom>
            <a:solidFill>
              <a:srgbClr val="805DA4"/>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1" name="Shape 5">
              <a:extLst>
                <a:ext uri="{FF2B5EF4-FFF2-40B4-BE49-F238E27FC236}">
                  <a16:creationId xmlns:a16="http://schemas.microsoft.com/office/drawing/2014/main" id="{020D73DF-591B-0A4B-AF63-CFEE45D517B5}"/>
                </a:ext>
              </a:extLst>
            </p:cNvPr>
            <p:cNvSpPr>
              <a:spLocks noChangeArrowheads="1"/>
            </p:cNvSpPr>
            <p:nvPr/>
          </p:nvSpPr>
          <p:spPr bwMode="auto">
            <a:xfrm>
              <a:off x="1625600" y="0"/>
              <a:ext cx="1625600" cy="63501"/>
            </a:xfrm>
            <a:prstGeom prst="rect">
              <a:avLst/>
            </a:prstGeom>
            <a:solidFill>
              <a:srgbClr val="EE581B"/>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2" name="Shape 6">
              <a:extLst>
                <a:ext uri="{FF2B5EF4-FFF2-40B4-BE49-F238E27FC236}">
                  <a16:creationId xmlns:a16="http://schemas.microsoft.com/office/drawing/2014/main" id="{CFBCC90F-A9B6-064F-A1A7-D80F1D8B8FD6}"/>
                </a:ext>
              </a:extLst>
            </p:cNvPr>
            <p:cNvSpPr>
              <a:spLocks noChangeArrowheads="1"/>
            </p:cNvSpPr>
            <p:nvPr/>
          </p:nvSpPr>
          <p:spPr bwMode="auto">
            <a:xfrm>
              <a:off x="7315200" y="0"/>
              <a:ext cx="2440757" cy="63501"/>
            </a:xfrm>
            <a:prstGeom prst="rect">
              <a:avLst/>
            </a:prstGeom>
            <a:solidFill>
              <a:srgbClr val="F89915"/>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3" name="Shape 7">
              <a:extLst>
                <a:ext uri="{FF2B5EF4-FFF2-40B4-BE49-F238E27FC236}">
                  <a16:creationId xmlns:a16="http://schemas.microsoft.com/office/drawing/2014/main" id="{54985C6B-AF1D-694F-9047-DB2E6C138171}"/>
                </a:ext>
              </a:extLst>
            </p:cNvPr>
            <p:cNvSpPr>
              <a:spLocks noChangeArrowheads="1"/>
            </p:cNvSpPr>
            <p:nvPr/>
          </p:nvSpPr>
          <p:spPr bwMode="auto">
            <a:xfrm>
              <a:off x="812800" y="0"/>
              <a:ext cx="812800" cy="63501"/>
            </a:xfrm>
            <a:prstGeom prst="rect">
              <a:avLst/>
            </a:prstGeom>
            <a:solidFill>
              <a:srgbClr val="F89915"/>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4" name="Shape 8">
              <a:extLst>
                <a:ext uri="{FF2B5EF4-FFF2-40B4-BE49-F238E27FC236}">
                  <a16:creationId xmlns:a16="http://schemas.microsoft.com/office/drawing/2014/main" id="{532DFBB2-7838-1440-9C66-8B45BD5422F7}"/>
                </a:ext>
              </a:extLst>
            </p:cNvPr>
            <p:cNvSpPr>
              <a:spLocks noChangeArrowheads="1"/>
            </p:cNvSpPr>
            <p:nvPr/>
          </p:nvSpPr>
          <p:spPr bwMode="auto">
            <a:xfrm>
              <a:off x="11379200" y="0"/>
              <a:ext cx="1625600" cy="63500"/>
            </a:xfrm>
            <a:prstGeom prst="rect">
              <a:avLst/>
            </a:prstGeom>
            <a:solidFill>
              <a:srgbClr val="138C9C"/>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grpSp>
      <p:grpSp>
        <p:nvGrpSpPr>
          <p:cNvPr id="15" name="Group 17">
            <a:extLst>
              <a:ext uri="{FF2B5EF4-FFF2-40B4-BE49-F238E27FC236}">
                <a16:creationId xmlns:a16="http://schemas.microsoft.com/office/drawing/2014/main" id="{80DF06A3-B1DE-574D-A2FA-BCECFA1B4E6F}"/>
              </a:ext>
            </a:extLst>
          </p:cNvPr>
          <p:cNvGrpSpPr>
            <a:grpSpLocks/>
          </p:cNvGrpSpPr>
          <p:nvPr userDrawn="1"/>
        </p:nvGrpSpPr>
        <p:grpSpPr bwMode="auto">
          <a:xfrm>
            <a:off x="0" y="6813352"/>
            <a:ext cx="9144000" cy="44648"/>
            <a:chOff x="0" y="0"/>
            <a:chExt cx="13004800" cy="63500"/>
          </a:xfrm>
        </p:grpSpPr>
        <p:sp>
          <p:nvSpPr>
            <p:cNvPr id="16" name="Shape 10">
              <a:extLst>
                <a:ext uri="{FF2B5EF4-FFF2-40B4-BE49-F238E27FC236}">
                  <a16:creationId xmlns:a16="http://schemas.microsoft.com/office/drawing/2014/main" id="{9A0DFED1-4C43-D04F-B828-34A31240103B}"/>
                </a:ext>
              </a:extLst>
            </p:cNvPr>
            <p:cNvSpPr>
              <a:spLocks noChangeArrowheads="1"/>
            </p:cNvSpPr>
            <p:nvPr/>
          </p:nvSpPr>
          <p:spPr bwMode="auto">
            <a:xfrm>
              <a:off x="0" y="0"/>
              <a:ext cx="812800" cy="63501"/>
            </a:xfrm>
            <a:prstGeom prst="rect">
              <a:avLst/>
            </a:prstGeom>
            <a:solidFill>
              <a:srgbClr val="138C9C"/>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7" name="Shape 11">
              <a:extLst>
                <a:ext uri="{FF2B5EF4-FFF2-40B4-BE49-F238E27FC236}">
                  <a16:creationId xmlns:a16="http://schemas.microsoft.com/office/drawing/2014/main" id="{64404B1F-FF51-E449-9CF0-98C14BA389BB}"/>
                </a:ext>
              </a:extLst>
            </p:cNvPr>
            <p:cNvSpPr>
              <a:spLocks noChangeArrowheads="1"/>
            </p:cNvSpPr>
            <p:nvPr/>
          </p:nvSpPr>
          <p:spPr bwMode="auto">
            <a:xfrm>
              <a:off x="3251200" y="0"/>
              <a:ext cx="4064000" cy="63501"/>
            </a:xfrm>
            <a:prstGeom prst="rect">
              <a:avLst/>
            </a:prstGeom>
            <a:solidFill>
              <a:srgbClr val="1B76C0"/>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8" name="Shape 12">
              <a:extLst>
                <a:ext uri="{FF2B5EF4-FFF2-40B4-BE49-F238E27FC236}">
                  <a16:creationId xmlns:a16="http://schemas.microsoft.com/office/drawing/2014/main" id="{13A2C290-A6B2-A64C-A820-C848D76465A5}"/>
                </a:ext>
              </a:extLst>
            </p:cNvPr>
            <p:cNvSpPr>
              <a:spLocks noChangeArrowheads="1"/>
            </p:cNvSpPr>
            <p:nvPr/>
          </p:nvSpPr>
          <p:spPr bwMode="auto">
            <a:xfrm>
              <a:off x="9753600" y="0"/>
              <a:ext cx="1625600" cy="63501"/>
            </a:xfrm>
            <a:prstGeom prst="rect">
              <a:avLst/>
            </a:prstGeom>
            <a:solidFill>
              <a:srgbClr val="805DA4"/>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19" name="Shape 13">
              <a:extLst>
                <a:ext uri="{FF2B5EF4-FFF2-40B4-BE49-F238E27FC236}">
                  <a16:creationId xmlns:a16="http://schemas.microsoft.com/office/drawing/2014/main" id="{C6E08165-2209-6F49-B5A4-EC579B6168BA}"/>
                </a:ext>
              </a:extLst>
            </p:cNvPr>
            <p:cNvSpPr>
              <a:spLocks noChangeArrowheads="1"/>
            </p:cNvSpPr>
            <p:nvPr/>
          </p:nvSpPr>
          <p:spPr bwMode="auto">
            <a:xfrm>
              <a:off x="1625600" y="0"/>
              <a:ext cx="1625600" cy="63501"/>
            </a:xfrm>
            <a:prstGeom prst="rect">
              <a:avLst/>
            </a:prstGeom>
            <a:solidFill>
              <a:srgbClr val="F89915"/>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20" name="Shape 14">
              <a:extLst>
                <a:ext uri="{FF2B5EF4-FFF2-40B4-BE49-F238E27FC236}">
                  <a16:creationId xmlns:a16="http://schemas.microsoft.com/office/drawing/2014/main" id="{504D36B2-6834-A244-B533-BD1CA8CECB9B}"/>
                </a:ext>
              </a:extLst>
            </p:cNvPr>
            <p:cNvSpPr>
              <a:spLocks noChangeArrowheads="1"/>
            </p:cNvSpPr>
            <p:nvPr/>
          </p:nvSpPr>
          <p:spPr bwMode="auto">
            <a:xfrm>
              <a:off x="7315200" y="0"/>
              <a:ext cx="2440757" cy="63501"/>
            </a:xfrm>
            <a:prstGeom prst="rect">
              <a:avLst/>
            </a:prstGeom>
            <a:solidFill>
              <a:srgbClr val="FFF884"/>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21" name="Shape 15">
              <a:extLst>
                <a:ext uri="{FF2B5EF4-FFF2-40B4-BE49-F238E27FC236}">
                  <a16:creationId xmlns:a16="http://schemas.microsoft.com/office/drawing/2014/main" id="{057DA0B6-B841-7F43-BA2F-4C0F533ED64C}"/>
                </a:ext>
              </a:extLst>
            </p:cNvPr>
            <p:cNvSpPr>
              <a:spLocks noChangeArrowheads="1"/>
            </p:cNvSpPr>
            <p:nvPr/>
          </p:nvSpPr>
          <p:spPr bwMode="auto">
            <a:xfrm>
              <a:off x="812800" y="0"/>
              <a:ext cx="812800" cy="63501"/>
            </a:xfrm>
            <a:prstGeom prst="rect">
              <a:avLst/>
            </a:prstGeom>
            <a:solidFill>
              <a:srgbClr val="FFF884"/>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sp>
          <p:nvSpPr>
            <p:cNvPr id="22" name="Shape 16">
              <a:extLst>
                <a:ext uri="{FF2B5EF4-FFF2-40B4-BE49-F238E27FC236}">
                  <a16:creationId xmlns:a16="http://schemas.microsoft.com/office/drawing/2014/main" id="{CF7EE5E3-C817-C04B-AF19-BDE9A31DD7A0}"/>
                </a:ext>
              </a:extLst>
            </p:cNvPr>
            <p:cNvSpPr>
              <a:spLocks noChangeArrowheads="1"/>
            </p:cNvSpPr>
            <p:nvPr/>
          </p:nvSpPr>
          <p:spPr bwMode="auto">
            <a:xfrm>
              <a:off x="11379200" y="0"/>
              <a:ext cx="1625600" cy="63500"/>
            </a:xfrm>
            <a:prstGeom prst="rect">
              <a:avLst/>
            </a:prstGeom>
            <a:solidFill>
              <a:srgbClr val="138C9C"/>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127000" tIns="127000" rIns="127000" bIns="127000" anchor="ctr"/>
            <a:lstStyle/>
            <a:p>
              <a:pPr algn="ctr" defTabSz="410646" fontAlgn="base">
                <a:spcBef>
                  <a:spcPct val="0"/>
                </a:spcBef>
                <a:spcAft>
                  <a:spcPct val="0"/>
                </a:spcAft>
              </a:pPr>
              <a:endParaRPr lang="en-US" sz="1500">
                <a:solidFill>
                  <a:srgbClr val="FFFFFF"/>
                </a:solidFill>
                <a:latin typeface="Helvetica Neue Light" charset="0"/>
                <a:ea typeface="ＭＳ Ｐゴシック" charset="0"/>
                <a:cs typeface="ＭＳ Ｐゴシック" charset="0"/>
                <a:sym typeface="Helvetica Neue Light" charset="0"/>
              </a:endParaRPr>
            </a:p>
          </p:txBody>
        </p:sp>
      </p:grpSp>
    </p:spTree>
    <p:extLst>
      <p:ext uri="{BB962C8B-B14F-4D97-AF65-F5344CB8AC3E}">
        <p14:creationId xmlns:p14="http://schemas.microsoft.com/office/powerpoint/2010/main" val="3571470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jp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5.emf"/><Relationship Id="rId5" Type="http://schemas.microsoft.com/office/2007/relationships/hdphoto" Target="../media/hdphoto3.wdp"/><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56.png"/><Relationship Id="rId26" Type="http://schemas.openxmlformats.org/officeDocument/2006/relationships/image" Target="../media/image60.png"/><Relationship Id="rId3" Type="http://schemas.openxmlformats.org/officeDocument/2006/relationships/image" Target="../media/image47.png"/><Relationship Id="rId21" Type="http://schemas.microsoft.com/office/2007/relationships/hdphoto" Target="../media/hdphoto11.wdp"/><Relationship Id="rId7" Type="http://schemas.openxmlformats.org/officeDocument/2006/relationships/image" Target="../media/image50.png"/><Relationship Id="rId12" Type="http://schemas.openxmlformats.org/officeDocument/2006/relationships/image" Target="../media/image53.png"/><Relationship Id="rId17" Type="http://schemas.microsoft.com/office/2007/relationships/hdphoto" Target="../media/hdphoto9.wdp"/><Relationship Id="rId25" Type="http://schemas.microsoft.com/office/2007/relationships/hdphoto" Target="../media/hdphoto13.wdp"/><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image" Target="../media/image57.png"/><Relationship Id="rId29" Type="http://schemas.microsoft.com/office/2007/relationships/hdphoto" Target="../media/hdphoto15.wdp"/><Relationship Id="rId1" Type="http://schemas.openxmlformats.org/officeDocument/2006/relationships/slideLayout" Target="../slideLayouts/slideLayout12.xml"/><Relationship Id="rId6" Type="http://schemas.openxmlformats.org/officeDocument/2006/relationships/image" Target="../media/image49.png"/><Relationship Id="rId11" Type="http://schemas.microsoft.com/office/2007/relationships/hdphoto" Target="../media/hdphoto6.wdp"/><Relationship Id="rId24" Type="http://schemas.openxmlformats.org/officeDocument/2006/relationships/image" Target="../media/image59.png"/><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61.png"/><Relationship Id="rId10" Type="http://schemas.openxmlformats.org/officeDocument/2006/relationships/image" Target="../media/image52.png"/><Relationship Id="rId19" Type="http://schemas.microsoft.com/office/2007/relationships/hdphoto" Target="../media/hdphoto10.wdp"/><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8.png"/><Relationship Id="rId27" Type="http://schemas.microsoft.com/office/2007/relationships/hdphoto" Target="../media/hdphoto14.wdp"/><Relationship Id="rId30" Type="http://schemas.microsoft.com/office/2007/relationships/hdphoto" Target="../media/hdphoto16.wdp"/></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emf"/><Relationship Id="rId7"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13" Type="http://schemas.microsoft.com/office/2007/relationships/hdphoto" Target="../media/hdphoto20.wdp"/><Relationship Id="rId18" Type="http://schemas.microsoft.com/office/2007/relationships/hdphoto" Target="../media/hdphoto22.wdp"/><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73.jpg"/><Relationship Id="rId20" Type="http://schemas.microsoft.com/office/2007/relationships/hdphoto" Target="../media/hdphoto1.wdp"/><Relationship Id="rId1" Type="http://schemas.openxmlformats.org/officeDocument/2006/relationships/slideLayout" Target="../slideLayouts/slideLayout12.xml"/><Relationship Id="rId6" Type="http://schemas.microsoft.com/office/2007/relationships/hdphoto" Target="../media/hdphoto18.wdp"/><Relationship Id="rId11" Type="http://schemas.microsoft.com/office/2007/relationships/hdphoto" Target="../media/hdphoto4.wdp"/><Relationship Id="rId5" Type="http://schemas.openxmlformats.org/officeDocument/2006/relationships/image" Target="../media/image69.png"/><Relationship Id="rId15" Type="http://schemas.microsoft.com/office/2007/relationships/hdphoto" Target="../media/hdphoto21.wdp"/><Relationship Id="rId10" Type="http://schemas.openxmlformats.org/officeDocument/2006/relationships/image" Target="../media/image48.png"/><Relationship Id="rId19" Type="http://schemas.openxmlformats.org/officeDocument/2006/relationships/image" Target="../media/image43.png"/><Relationship Id="rId4" Type="http://schemas.microsoft.com/office/2007/relationships/hdphoto" Target="../media/hdphoto17.wdp"/><Relationship Id="rId9" Type="http://schemas.openxmlformats.org/officeDocument/2006/relationships/image" Target="../media/image49.pn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9.png"/><Relationship Id="rId5" Type="http://schemas.microsoft.com/office/2007/relationships/hdphoto" Target="../media/hdphoto23.wdp"/><Relationship Id="rId4" Type="http://schemas.openxmlformats.org/officeDocument/2006/relationships/image" Target="../media/image78.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microsoft.com/office/2007/relationships/hdphoto" Target="../media/hdphoto26.wdp"/><Relationship Id="rId13"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89.png"/><Relationship Id="rId12" Type="http://schemas.microsoft.com/office/2007/relationships/hdphoto" Target="../media/hdphoto28.wdp"/><Relationship Id="rId17" Type="http://schemas.openxmlformats.org/officeDocument/2006/relationships/image" Target="../media/image95.png"/><Relationship Id="rId2" Type="http://schemas.openxmlformats.org/officeDocument/2006/relationships/notesSlide" Target="../notesSlides/notesSlide19.xml"/><Relationship Id="rId16" Type="http://schemas.openxmlformats.org/officeDocument/2006/relationships/image" Target="../media/image94.png"/><Relationship Id="rId1" Type="http://schemas.openxmlformats.org/officeDocument/2006/relationships/slideLayout" Target="../slideLayouts/slideLayout12.xml"/><Relationship Id="rId6" Type="http://schemas.microsoft.com/office/2007/relationships/hdphoto" Target="../media/hdphoto25.wdp"/><Relationship Id="rId11" Type="http://schemas.openxmlformats.org/officeDocument/2006/relationships/image" Target="../media/image91.png"/><Relationship Id="rId5" Type="http://schemas.openxmlformats.org/officeDocument/2006/relationships/image" Target="../media/image88.png"/><Relationship Id="rId15" Type="http://schemas.openxmlformats.org/officeDocument/2006/relationships/image" Target="../media/image93.png"/><Relationship Id="rId10" Type="http://schemas.microsoft.com/office/2007/relationships/hdphoto" Target="../media/hdphoto27.wdp"/><Relationship Id="rId4" Type="http://schemas.microsoft.com/office/2007/relationships/hdphoto" Target="../media/hdphoto24.wdp"/><Relationship Id="rId9" Type="http://schemas.openxmlformats.org/officeDocument/2006/relationships/image" Target="../media/image90.png"/><Relationship Id="rId14" Type="http://schemas.microsoft.com/office/2007/relationships/hdphoto" Target="../media/hdphoto29.wdp"/></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06.jpg"/></Relationships>
</file>

<file path=ppt/slides/_rels/slide2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6.emf"/><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32.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3.png"/><Relationship Id="rId5" Type="http://schemas.microsoft.com/office/2007/relationships/hdphoto" Target="../media/hdphoto31.wdp"/><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3.wdp"/><Relationship Id="rId18" Type="http://schemas.microsoft.com/office/2007/relationships/hdphoto" Target="../media/hdphoto16.wdp"/><Relationship Id="rId3" Type="http://schemas.openxmlformats.org/officeDocument/2006/relationships/image" Target="../media/image114.png"/><Relationship Id="rId7" Type="http://schemas.microsoft.com/office/2007/relationships/hdphoto" Target="../media/hdphoto10.wdp"/><Relationship Id="rId12" Type="http://schemas.openxmlformats.org/officeDocument/2006/relationships/image" Target="../media/image59.png"/><Relationship Id="rId17" Type="http://schemas.microsoft.com/office/2007/relationships/hdphoto" Target="../media/hdphoto15.wdp"/><Relationship Id="rId2" Type="http://schemas.openxmlformats.org/officeDocument/2006/relationships/notesSlide" Target="../notesSlides/notesSlide27.xml"/><Relationship Id="rId16"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56.png"/><Relationship Id="rId11" Type="http://schemas.microsoft.com/office/2007/relationships/hdphoto" Target="../media/hdphoto12.wdp"/><Relationship Id="rId5" Type="http://schemas.microsoft.com/office/2007/relationships/hdphoto" Target="../media/hdphoto9.wdp"/><Relationship Id="rId15" Type="http://schemas.microsoft.com/office/2007/relationships/hdphoto" Target="../media/hdphoto14.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11.wdp"/><Relationship Id="rId1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DE833-811F-4C49-9970-A29346676041}"/>
              </a:ext>
            </a:extLst>
          </p:cNvPr>
          <p:cNvSpPr>
            <a:spLocks noGrp="1"/>
          </p:cNvSpPr>
          <p:nvPr>
            <p:ph type="title"/>
          </p:nvPr>
        </p:nvSpPr>
        <p:spPr>
          <a:xfrm>
            <a:off x="677956" y="2664573"/>
            <a:ext cx="7886700" cy="1325563"/>
          </a:xfrm>
        </p:spPr>
        <p:txBody>
          <a:bodyPr>
            <a:noAutofit/>
          </a:bodyPr>
          <a:lstStyle/>
          <a:p>
            <a:r>
              <a:rPr lang="en-US" sz="2800" dirty="0"/>
              <a:t>Note to teachers:</a:t>
            </a:r>
            <a:br>
              <a:rPr lang="en-US" sz="2800" dirty="0"/>
            </a:br>
            <a:br>
              <a:rPr lang="en-US" sz="2800" dirty="0"/>
            </a:br>
            <a:r>
              <a:rPr lang="en-US" sz="2800" dirty="0"/>
              <a:t>The following slides offer an introduction to the Tools approach and examples of how it works in the classroom. Feel free to incorporate these slides into your own presentation, and add your own classroom photos. </a:t>
            </a:r>
            <a:br>
              <a:rPr lang="en-US" sz="2800" dirty="0"/>
            </a:br>
            <a:br>
              <a:rPr lang="en-US" sz="2800" dirty="0"/>
            </a:br>
            <a:r>
              <a:rPr lang="en-US" sz="2800" dirty="0"/>
              <a:t>At the end are some suggestions for activities parents can do before or after your presentation.</a:t>
            </a:r>
            <a:br>
              <a:rPr lang="en-US" sz="2800" dirty="0"/>
            </a:br>
            <a:br>
              <a:rPr lang="en-US" sz="2800" dirty="0"/>
            </a:br>
            <a:endParaRPr lang="en-US" sz="2800" dirty="0"/>
          </a:p>
        </p:txBody>
      </p:sp>
    </p:spTree>
    <p:extLst>
      <p:ext uri="{BB962C8B-B14F-4D97-AF65-F5344CB8AC3E}">
        <p14:creationId xmlns:p14="http://schemas.microsoft.com/office/powerpoint/2010/main" val="82120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EBE16-A4DB-0143-868D-E8E933B5777A}"/>
              </a:ext>
            </a:extLst>
          </p:cNvPr>
          <p:cNvSpPr txBox="1"/>
          <p:nvPr/>
        </p:nvSpPr>
        <p:spPr>
          <a:xfrm>
            <a:off x="-232666" y="744363"/>
            <a:ext cx="9621078"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How do we help children develop foundational skills in </a:t>
            </a:r>
          </a:p>
          <a:p>
            <a:r>
              <a:rPr lang="en-US" sz="4400" dirty="0">
                <a:solidFill>
                  <a:srgbClr val="9474B4"/>
                </a:solidFill>
                <a:latin typeface="Helvetica Neue" charset="0"/>
                <a:ea typeface="Helvetica Neue" charset="0"/>
                <a:cs typeface="Helvetica Neue" charset="0"/>
              </a:rPr>
              <a:t>reading &amp; writing?</a:t>
            </a:r>
          </a:p>
        </p:txBody>
      </p:sp>
      <p:pic>
        <p:nvPicPr>
          <p:cNvPr id="23" name="Picture 22" descr="pp.pdf">
            <a:extLst>
              <a:ext uri="{FF2B5EF4-FFF2-40B4-BE49-F238E27FC236}">
                <a16:creationId xmlns:a16="http://schemas.microsoft.com/office/drawing/2014/main" id="{4A31068D-DF6A-6740-AE6D-7A6F652EFE0D}"/>
              </a:ext>
            </a:extLst>
          </p:cNvPr>
          <p:cNvPicPr>
            <a:picLocks noChangeAspect="1"/>
          </p:cNvPicPr>
          <p:nvPr/>
        </p:nvPicPr>
        <p:blipFill rotWithShape="1">
          <a:blip r:embed="rId3">
            <a:extLst>
              <a:ext uri="{28A0092B-C50C-407E-A947-70E740481C1C}">
                <a14:useLocalDpi xmlns:a14="http://schemas.microsoft.com/office/drawing/2010/main" val="0"/>
              </a:ext>
            </a:extLst>
          </a:blip>
          <a:srcRect l="6039" t="212" r="2010" b="49894"/>
          <a:stretch/>
        </p:blipFill>
        <p:spPr>
          <a:xfrm rot="5400000">
            <a:off x="3724579" y="3424039"/>
            <a:ext cx="1748216" cy="1227602"/>
          </a:xfrm>
          <a:prstGeom prst="rect">
            <a:avLst/>
          </a:prstGeom>
          <a:ln>
            <a:solidFill>
              <a:srgbClr val="000000"/>
            </a:solidFill>
          </a:ln>
        </p:spPr>
      </p:pic>
      <p:sp>
        <p:nvSpPr>
          <p:cNvPr id="25" name="TextBox 24">
            <a:extLst>
              <a:ext uri="{FF2B5EF4-FFF2-40B4-BE49-F238E27FC236}">
                <a16:creationId xmlns:a16="http://schemas.microsoft.com/office/drawing/2014/main" id="{FE7B931C-1A79-144F-80E5-FE80C84E9DA4}"/>
              </a:ext>
            </a:extLst>
          </p:cNvPr>
          <p:cNvSpPr txBox="1"/>
          <p:nvPr/>
        </p:nvSpPr>
        <p:spPr>
          <a:xfrm>
            <a:off x="197427" y="5016928"/>
            <a:ext cx="9563907" cy="1107996"/>
          </a:xfrm>
          <a:prstGeom prst="rect">
            <a:avLst/>
          </a:prstGeom>
          <a:noFill/>
        </p:spPr>
        <p:txBody>
          <a:bodyPr wrap="square" rtlCol="0">
            <a:spAutoFit/>
          </a:bodyPr>
          <a:lstStyle/>
          <a:p>
            <a:r>
              <a:rPr lang="en-US" sz="28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Games &amp; small group practice for learning letter names </a:t>
            </a:r>
          </a:p>
          <a:p>
            <a:r>
              <a:rPr lang="en-US" sz="28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and sounds:</a:t>
            </a:r>
          </a:p>
          <a:p>
            <a:endParaRPr lang="en-US" sz="1000" dirty="0">
              <a:solidFill>
                <a:schemeClr val="bg1"/>
              </a:solidFill>
              <a:latin typeface="Helvetica Neue"/>
            </a:endParaRPr>
          </a:p>
        </p:txBody>
      </p:sp>
      <p:grpSp>
        <p:nvGrpSpPr>
          <p:cNvPr id="34" name="Group 33">
            <a:extLst>
              <a:ext uri="{FF2B5EF4-FFF2-40B4-BE49-F238E27FC236}">
                <a16:creationId xmlns:a16="http://schemas.microsoft.com/office/drawing/2014/main" id="{B77B3058-8EBD-9545-8D20-CE05D37F2F06}"/>
              </a:ext>
            </a:extLst>
          </p:cNvPr>
          <p:cNvGrpSpPr/>
          <p:nvPr/>
        </p:nvGrpSpPr>
        <p:grpSpPr>
          <a:xfrm>
            <a:off x="1181455" y="3377884"/>
            <a:ext cx="2283719" cy="1510351"/>
            <a:chOff x="4856072" y="569102"/>
            <a:chExt cx="3584909" cy="2697596"/>
          </a:xfrm>
        </p:grpSpPr>
        <p:sp>
          <p:nvSpPr>
            <p:cNvPr id="36" name="Rounded Rectangle 35">
              <a:extLst>
                <a:ext uri="{FF2B5EF4-FFF2-40B4-BE49-F238E27FC236}">
                  <a16:creationId xmlns:a16="http://schemas.microsoft.com/office/drawing/2014/main" id="{E3868709-869D-A643-A065-B037A61069F2}"/>
                </a:ext>
              </a:extLst>
            </p:cNvPr>
            <p:cNvSpPr/>
            <p:nvPr/>
          </p:nvSpPr>
          <p:spPr>
            <a:xfrm>
              <a:off x="4856072" y="569102"/>
              <a:ext cx="3584909" cy="2697596"/>
            </a:xfrm>
            <a:prstGeom prst="roundRect">
              <a:avLst/>
            </a:prstGeom>
            <a:solidFill>
              <a:srgbClr val="FFFFFF"/>
            </a:solidFill>
            <a:ln w="38100" cmpd="sng">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0" bIns="45720" rtlCol="0" anchor="ctr"/>
            <a:lstStyle/>
            <a:p>
              <a:r>
                <a:rPr lang="en-US" sz="1200" b="1" dirty="0">
                  <a:solidFill>
                    <a:schemeClr val="tx1"/>
                  </a:solidFill>
                  <a:latin typeface="Chalkboard"/>
                </a:rPr>
                <a:t>        </a:t>
              </a:r>
              <a:endParaRPr lang="en-US" sz="1200" dirty="0">
                <a:solidFill>
                  <a:schemeClr val="tx1"/>
                </a:solidFill>
                <a:latin typeface="Helvetica Neue"/>
              </a:endParaRPr>
            </a:p>
          </p:txBody>
        </p:sp>
        <p:grpSp>
          <p:nvGrpSpPr>
            <p:cNvPr id="37" name="Group 36">
              <a:extLst>
                <a:ext uri="{FF2B5EF4-FFF2-40B4-BE49-F238E27FC236}">
                  <a16:creationId xmlns:a16="http://schemas.microsoft.com/office/drawing/2014/main" id="{2D4F3CCD-82F2-1840-84E6-0BA3C44A5842}"/>
                </a:ext>
              </a:extLst>
            </p:cNvPr>
            <p:cNvGrpSpPr/>
            <p:nvPr/>
          </p:nvGrpSpPr>
          <p:grpSpPr>
            <a:xfrm>
              <a:off x="5017708" y="977723"/>
              <a:ext cx="3386447" cy="1691834"/>
              <a:chOff x="5017708" y="977723"/>
              <a:chExt cx="3386447" cy="1691834"/>
            </a:xfrm>
          </p:grpSpPr>
          <p:cxnSp>
            <p:nvCxnSpPr>
              <p:cNvPr id="38" name="Straight Connector 37">
                <a:extLst>
                  <a:ext uri="{FF2B5EF4-FFF2-40B4-BE49-F238E27FC236}">
                    <a16:creationId xmlns:a16="http://schemas.microsoft.com/office/drawing/2014/main" id="{8F5AAF91-4DDD-5C47-9BE0-565EBFF9B1FA}"/>
                  </a:ext>
                </a:extLst>
              </p:cNvPr>
              <p:cNvCxnSpPr/>
              <p:nvPr/>
            </p:nvCxnSpPr>
            <p:spPr>
              <a:xfrm flipV="1">
                <a:off x="6436914" y="2338179"/>
                <a:ext cx="211613" cy="273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42E5B99-FEDF-A84E-9670-758A1F20640F}"/>
                  </a:ext>
                </a:extLst>
              </p:cNvPr>
              <p:cNvCxnSpPr/>
              <p:nvPr/>
            </p:nvCxnSpPr>
            <p:spPr>
              <a:xfrm flipH="1" flipV="1">
                <a:off x="7455374" y="2338182"/>
                <a:ext cx="165221" cy="273031"/>
              </a:xfrm>
              <a:prstGeom prst="line">
                <a:avLst/>
              </a:prstGeom>
            </p:spPr>
            <p:style>
              <a:lnRef idx="2">
                <a:schemeClr val="accent1"/>
              </a:lnRef>
              <a:fillRef idx="0">
                <a:schemeClr val="accent1"/>
              </a:fillRef>
              <a:effectRef idx="1">
                <a:schemeClr val="accent1"/>
              </a:effectRef>
              <a:fontRef idx="minor">
                <a:schemeClr val="tx1"/>
              </a:fontRef>
            </p:style>
          </p:cxnSp>
          <p:grpSp>
            <p:nvGrpSpPr>
              <p:cNvPr id="40" name="Group 39">
                <a:extLst>
                  <a:ext uri="{FF2B5EF4-FFF2-40B4-BE49-F238E27FC236}">
                    <a16:creationId xmlns:a16="http://schemas.microsoft.com/office/drawing/2014/main" id="{F3BB1399-AB06-1745-BED0-2F2BADE84D77}"/>
                  </a:ext>
                </a:extLst>
              </p:cNvPr>
              <p:cNvGrpSpPr/>
              <p:nvPr/>
            </p:nvGrpSpPr>
            <p:grpSpPr>
              <a:xfrm>
                <a:off x="5017708" y="977723"/>
                <a:ext cx="3386447" cy="1691834"/>
                <a:chOff x="5017708" y="977723"/>
                <a:chExt cx="3386447" cy="1691834"/>
              </a:xfrm>
            </p:grpSpPr>
            <p:sp>
              <p:nvSpPr>
                <p:cNvPr id="41" name="TextBox 40">
                  <a:extLst>
                    <a:ext uri="{FF2B5EF4-FFF2-40B4-BE49-F238E27FC236}">
                      <a16:creationId xmlns:a16="http://schemas.microsoft.com/office/drawing/2014/main" id="{C22CA53C-D2B0-B44A-BAB0-4AA6A8848D78}"/>
                    </a:ext>
                  </a:extLst>
                </p:cNvPr>
                <p:cNvSpPr txBox="1"/>
                <p:nvPr/>
              </p:nvSpPr>
              <p:spPr>
                <a:xfrm>
                  <a:off x="5017708" y="977723"/>
                  <a:ext cx="3386447" cy="494740"/>
                </a:xfrm>
                <a:prstGeom prst="rect">
                  <a:avLst/>
                </a:prstGeom>
                <a:noFill/>
              </p:spPr>
              <p:txBody>
                <a:bodyPr wrap="square" rtlCol="0">
                  <a:spAutoFit/>
                </a:bodyPr>
                <a:lstStyle/>
                <a:p>
                  <a:r>
                    <a:rPr lang="en-US" sz="1200" dirty="0">
                      <a:latin typeface="Helvetica Neue"/>
                    </a:rPr>
                    <a:t> We   are   going   to    jump. </a:t>
                  </a:r>
                </a:p>
              </p:txBody>
            </p:sp>
            <p:grpSp>
              <p:nvGrpSpPr>
                <p:cNvPr id="42" name="Group 41">
                  <a:extLst>
                    <a:ext uri="{FF2B5EF4-FFF2-40B4-BE49-F238E27FC236}">
                      <a16:creationId xmlns:a16="http://schemas.microsoft.com/office/drawing/2014/main" id="{5D6CDEF3-A5FA-C848-A3AC-8385161DDA98}"/>
                    </a:ext>
                  </a:extLst>
                </p:cNvPr>
                <p:cNvGrpSpPr/>
                <p:nvPr/>
              </p:nvGrpSpPr>
              <p:grpSpPr>
                <a:xfrm>
                  <a:off x="5121795" y="1367401"/>
                  <a:ext cx="2754765" cy="1302156"/>
                  <a:chOff x="5121795" y="1367401"/>
                  <a:chExt cx="2754765" cy="1302156"/>
                </a:xfrm>
              </p:grpSpPr>
              <p:cxnSp>
                <p:nvCxnSpPr>
                  <p:cNvPr id="43" name="Straight Connector 42">
                    <a:extLst>
                      <a:ext uri="{FF2B5EF4-FFF2-40B4-BE49-F238E27FC236}">
                        <a16:creationId xmlns:a16="http://schemas.microsoft.com/office/drawing/2014/main" id="{FC202E7F-467D-7A4B-B199-130D1A49C85F}"/>
                      </a:ext>
                    </a:extLst>
                  </p:cNvPr>
                  <p:cNvCxnSpPr/>
                  <p:nvPr/>
                </p:nvCxnSpPr>
                <p:spPr>
                  <a:xfrm flipV="1">
                    <a:off x="5121795" y="1410990"/>
                    <a:ext cx="417384" cy="3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395E8BC-49EF-8244-AB91-17EE435A2EC9}"/>
                      </a:ext>
                    </a:extLst>
                  </p:cNvPr>
                  <p:cNvCxnSpPr/>
                  <p:nvPr/>
                </p:nvCxnSpPr>
                <p:spPr>
                  <a:xfrm>
                    <a:off x="7200646" y="1367401"/>
                    <a:ext cx="5601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B5ACE8A-8A6D-0F4D-A6B4-01171A9490CC}"/>
                      </a:ext>
                    </a:extLst>
                  </p:cNvPr>
                  <p:cNvCxnSpPr>
                    <a:cxnSpLocks/>
                  </p:cNvCxnSpPr>
                  <p:nvPr/>
                </p:nvCxnSpPr>
                <p:spPr>
                  <a:xfrm>
                    <a:off x="6039194" y="1410990"/>
                    <a:ext cx="609332" cy="9044"/>
                  </a:xfrm>
                  <a:prstGeom prst="line">
                    <a:avLst/>
                  </a:prstGeom>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2874CB53-EB9B-6E49-BA6F-21E641A080B0}"/>
                      </a:ext>
                    </a:extLst>
                  </p:cNvPr>
                  <p:cNvGrpSpPr/>
                  <p:nvPr/>
                </p:nvGrpSpPr>
                <p:grpSpPr>
                  <a:xfrm>
                    <a:off x="6180949" y="1582412"/>
                    <a:ext cx="1695611" cy="1087145"/>
                    <a:chOff x="6180949" y="1582412"/>
                    <a:chExt cx="1695611" cy="1087145"/>
                  </a:xfrm>
                </p:grpSpPr>
                <p:cxnSp>
                  <p:nvCxnSpPr>
                    <p:cNvPr id="49" name="Straight Connector 48">
                      <a:extLst>
                        <a:ext uri="{FF2B5EF4-FFF2-40B4-BE49-F238E27FC236}">
                          <a16:creationId xmlns:a16="http://schemas.microsoft.com/office/drawing/2014/main" id="{E7774292-F6B8-6A42-B0B6-24A840BFAFEA}"/>
                        </a:ext>
                      </a:extLst>
                    </p:cNvPr>
                    <p:cNvCxnSpPr/>
                    <p:nvPr/>
                  </p:nvCxnSpPr>
                  <p:spPr>
                    <a:xfrm flipV="1">
                      <a:off x="7050863" y="1976245"/>
                      <a:ext cx="402336" cy="16930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3A6A20E-6894-FD40-BBC7-FDC24C2E9B68}"/>
                        </a:ext>
                      </a:extLst>
                    </p:cNvPr>
                    <p:cNvCxnSpPr/>
                    <p:nvPr/>
                  </p:nvCxnSpPr>
                  <p:spPr>
                    <a:xfrm>
                      <a:off x="6648527" y="1976245"/>
                      <a:ext cx="402336" cy="184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F29DB3E-8134-1145-8AE7-45C5922DCEC5}"/>
                        </a:ext>
                      </a:extLst>
                    </p:cNvPr>
                    <p:cNvCxnSpPr/>
                    <p:nvPr/>
                  </p:nvCxnSpPr>
                  <p:spPr>
                    <a:xfrm flipV="1">
                      <a:off x="7050863" y="2338178"/>
                      <a:ext cx="402336" cy="142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105FFA5-E2B4-3B45-829F-EA8EEFCD37DF}"/>
                        </a:ext>
                      </a:extLst>
                    </p:cNvPr>
                    <p:cNvCxnSpPr/>
                    <p:nvPr/>
                  </p:nvCxnSpPr>
                  <p:spPr>
                    <a:xfrm flipH="1" flipV="1">
                      <a:off x="6648527" y="2338178"/>
                      <a:ext cx="387696" cy="142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35070B7-CDA7-8B41-8B54-F9FC5BD3D5B7}"/>
                        </a:ext>
                      </a:extLst>
                    </p:cNvPr>
                    <p:cNvCxnSpPr/>
                    <p:nvPr/>
                  </p:nvCxnSpPr>
                  <p:spPr>
                    <a:xfrm flipH="1" flipV="1">
                      <a:off x="7037878" y="2181832"/>
                      <a:ext cx="12985" cy="312691"/>
                    </a:xfrm>
                    <a:prstGeom prst="line">
                      <a:avLst/>
                    </a:prstGeom>
                  </p:spPr>
                  <p:style>
                    <a:lnRef idx="2">
                      <a:schemeClr val="accent1"/>
                    </a:lnRef>
                    <a:fillRef idx="0">
                      <a:schemeClr val="accent1"/>
                    </a:fillRef>
                    <a:effectRef idx="1">
                      <a:schemeClr val="accent1"/>
                    </a:effectRef>
                    <a:fontRef idx="minor">
                      <a:schemeClr val="tx1"/>
                    </a:fontRef>
                  </p:style>
                </p:cxnSp>
                <p:sp>
                  <p:nvSpPr>
                    <p:cNvPr id="54" name="Smiley Face 53">
                      <a:extLst>
                        <a:ext uri="{FF2B5EF4-FFF2-40B4-BE49-F238E27FC236}">
                          <a16:creationId xmlns:a16="http://schemas.microsoft.com/office/drawing/2014/main" id="{B7329A45-A9B7-C249-8716-D77D4C613AF3}"/>
                        </a:ext>
                      </a:extLst>
                    </p:cNvPr>
                    <p:cNvSpPr/>
                    <p:nvPr/>
                  </p:nvSpPr>
                  <p:spPr>
                    <a:xfrm>
                      <a:off x="6806237" y="1582412"/>
                      <a:ext cx="445339" cy="450909"/>
                    </a:xfrm>
                    <a:prstGeom prst="smileyFac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55" name="Oval 54">
                      <a:extLst>
                        <a:ext uri="{FF2B5EF4-FFF2-40B4-BE49-F238E27FC236}">
                          <a16:creationId xmlns:a16="http://schemas.microsoft.com/office/drawing/2014/main" id="{13BF4CD2-46F1-8642-A09C-472C92C93ECE}"/>
                        </a:ext>
                      </a:extLst>
                    </p:cNvPr>
                    <p:cNvSpPr/>
                    <p:nvPr/>
                  </p:nvSpPr>
                  <p:spPr>
                    <a:xfrm>
                      <a:off x="7620595" y="2552867"/>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56" name="Oval 55">
                      <a:extLst>
                        <a:ext uri="{FF2B5EF4-FFF2-40B4-BE49-F238E27FC236}">
                          <a16:creationId xmlns:a16="http://schemas.microsoft.com/office/drawing/2014/main" id="{9BE55A52-64CE-A140-849A-D0D688383784}"/>
                        </a:ext>
                      </a:extLst>
                    </p:cNvPr>
                    <p:cNvSpPr/>
                    <p:nvPr/>
                  </p:nvSpPr>
                  <p:spPr>
                    <a:xfrm>
                      <a:off x="6180949" y="2534027"/>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57" name="Oval 56">
                      <a:extLst>
                        <a:ext uri="{FF2B5EF4-FFF2-40B4-BE49-F238E27FC236}">
                          <a16:creationId xmlns:a16="http://schemas.microsoft.com/office/drawing/2014/main" id="{8D04B7EF-57B7-FE4B-86FC-6619C69A495F}"/>
                        </a:ext>
                      </a:extLst>
                    </p:cNvPr>
                    <p:cNvSpPr/>
                    <p:nvPr/>
                  </p:nvSpPr>
                  <p:spPr>
                    <a:xfrm>
                      <a:off x="7453199" y="1903399"/>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58" name="Oval 57">
                      <a:extLst>
                        <a:ext uri="{FF2B5EF4-FFF2-40B4-BE49-F238E27FC236}">
                          <a16:creationId xmlns:a16="http://schemas.microsoft.com/office/drawing/2014/main" id="{D42593BC-266B-1E43-9996-EFEE2A8A444E}"/>
                        </a:ext>
                      </a:extLst>
                    </p:cNvPr>
                    <p:cNvSpPr/>
                    <p:nvPr/>
                  </p:nvSpPr>
                  <p:spPr>
                    <a:xfrm>
                      <a:off x="6392562" y="1917900"/>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grpSp>
              <p:cxnSp>
                <p:nvCxnSpPr>
                  <p:cNvPr id="47" name="Straight Connector 46">
                    <a:extLst>
                      <a:ext uri="{FF2B5EF4-FFF2-40B4-BE49-F238E27FC236}">
                        <a16:creationId xmlns:a16="http://schemas.microsoft.com/office/drawing/2014/main" id="{A797E2C9-C18A-9349-A9D6-23FE24E2EF2B}"/>
                      </a:ext>
                    </a:extLst>
                  </p:cNvPr>
                  <p:cNvCxnSpPr>
                    <a:cxnSpLocks/>
                  </p:cNvCxnSpPr>
                  <p:nvPr/>
                </p:nvCxnSpPr>
                <p:spPr>
                  <a:xfrm flipV="1">
                    <a:off x="5629161" y="1410990"/>
                    <a:ext cx="334331" cy="3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DF98BD6-F61E-CB4B-AC9A-9969A3109718}"/>
                      </a:ext>
                    </a:extLst>
                  </p:cNvPr>
                  <p:cNvCxnSpPr>
                    <a:cxnSpLocks/>
                  </p:cNvCxnSpPr>
                  <p:nvPr/>
                </p:nvCxnSpPr>
                <p:spPr>
                  <a:xfrm flipV="1">
                    <a:off x="6783302" y="1370883"/>
                    <a:ext cx="309503" cy="2"/>
                  </a:xfrm>
                  <a:prstGeom prst="line">
                    <a:avLst/>
                  </a:prstGeom>
                </p:spPr>
                <p:style>
                  <a:lnRef idx="2">
                    <a:schemeClr val="accent1"/>
                  </a:lnRef>
                  <a:fillRef idx="0">
                    <a:schemeClr val="accent1"/>
                  </a:fillRef>
                  <a:effectRef idx="1">
                    <a:schemeClr val="accent1"/>
                  </a:effectRef>
                  <a:fontRef idx="minor">
                    <a:schemeClr val="tx1"/>
                  </a:fontRef>
                </p:style>
              </p:cxnSp>
            </p:grpSp>
          </p:grpSp>
        </p:grpSp>
      </p:grpSp>
      <p:sp>
        <p:nvSpPr>
          <p:cNvPr id="59" name="TextBox 58">
            <a:extLst>
              <a:ext uri="{FF2B5EF4-FFF2-40B4-BE49-F238E27FC236}">
                <a16:creationId xmlns:a16="http://schemas.microsoft.com/office/drawing/2014/main" id="{D477C0D9-36C3-B048-A93A-9A72C65802AB}"/>
              </a:ext>
            </a:extLst>
          </p:cNvPr>
          <p:cNvSpPr txBox="1"/>
          <p:nvPr/>
        </p:nvSpPr>
        <p:spPr>
          <a:xfrm>
            <a:off x="197427" y="2332735"/>
            <a:ext cx="8694706" cy="830997"/>
          </a:xfrm>
          <a:prstGeom prst="rect">
            <a:avLst/>
          </a:prstGeom>
          <a:noFill/>
        </p:spPr>
        <p:txBody>
          <a:bodyPr wrap="square" rtlCol="0">
            <a:spAutoFit/>
          </a:bodyPr>
          <a:lstStyle/>
          <a:p>
            <a:pPr marL="457200" indent="-457200">
              <a:buFont typeface="Arial" panose="020B0604020202020204" pitchFamily="34" charset="0"/>
              <a:buChar char="•"/>
            </a:pPr>
            <a:endParaRPr lang="en-US" sz="1000" dirty="0">
              <a:solidFill>
                <a:schemeClr val="bg1"/>
              </a:solidFill>
              <a:latin typeface="Helvetica Neue"/>
            </a:endParaRPr>
          </a:p>
          <a:p>
            <a:r>
              <a:rPr lang="en-US" sz="2800" dirty="0">
                <a:solidFill>
                  <a:srgbClr val="00B0F0"/>
                </a:solidFill>
                <a:latin typeface="Helvetica Neue" panose="02000503000000020004" pitchFamily="2" charset="0"/>
                <a:ea typeface="Helvetica Neue" panose="02000503000000020004" pitchFamily="2" charset="0"/>
                <a:cs typeface="Helvetica Neue" panose="02000503000000020004" pitchFamily="2" charset="0"/>
              </a:rPr>
              <a:t>Daily writing activities, use of Sound Map:</a:t>
            </a:r>
          </a:p>
          <a:p>
            <a:pPr marL="457200" indent="-457200">
              <a:buFont typeface="Arial" panose="020B0604020202020204" pitchFamily="34" charset="0"/>
              <a:buChar char="•"/>
            </a:pPr>
            <a:endParaRPr lang="en-US" sz="1000" dirty="0">
              <a:solidFill>
                <a:schemeClr val="bg1"/>
              </a:solidFill>
              <a:latin typeface="Helvetica Neue"/>
            </a:endParaRPr>
          </a:p>
        </p:txBody>
      </p:sp>
      <p:grpSp>
        <p:nvGrpSpPr>
          <p:cNvPr id="4" name="Group 3">
            <a:extLst>
              <a:ext uri="{FF2B5EF4-FFF2-40B4-BE49-F238E27FC236}">
                <a16:creationId xmlns:a16="http://schemas.microsoft.com/office/drawing/2014/main" id="{7F1EA736-D36D-1248-BC3E-8D7F69F4CFCA}"/>
              </a:ext>
            </a:extLst>
          </p:cNvPr>
          <p:cNvGrpSpPr/>
          <p:nvPr/>
        </p:nvGrpSpPr>
        <p:grpSpPr>
          <a:xfrm>
            <a:off x="2818436" y="5623145"/>
            <a:ext cx="3348840" cy="1043685"/>
            <a:chOff x="4034919" y="2083372"/>
            <a:chExt cx="4856641" cy="1742075"/>
          </a:xfrm>
        </p:grpSpPr>
        <p:pic>
          <p:nvPicPr>
            <p:cNvPr id="16" name="Picture 15">
              <a:extLst>
                <a:ext uri="{FF2B5EF4-FFF2-40B4-BE49-F238E27FC236}">
                  <a16:creationId xmlns:a16="http://schemas.microsoft.com/office/drawing/2014/main" id="{A1A85EEC-0F6E-B24E-9C60-F0E1ADF39458}"/>
                </a:ext>
              </a:extLst>
            </p:cNvPr>
            <p:cNvPicPr>
              <a:picLocks noChangeAspect="1"/>
            </p:cNvPicPr>
            <p:nvPr/>
          </p:nvPicPr>
          <p:blipFill>
            <a:blip r:embed="rId4"/>
            <a:stretch>
              <a:fillRect/>
            </a:stretch>
          </p:blipFill>
          <p:spPr>
            <a:xfrm rot="21266886">
              <a:off x="4034919" y="2227333"/>
              <a:ext cx="2354046" cy="1496216"/>
            </a:xfrm>
            <a:prstGeom prst="rect">
              <a:avLst/>
            </a:prstGeom>
          </p:spPr>
        </p:pic>
        <p:grpSp>
          <p:nvGrpSpPr>
            <p:cNvPr id="2" name="Group 1">
              <a:extLst>
                <a:ext uri="{FF2B5EF4-FFF2-40B4-BE49-F238E27FC236}">
                  <a16:creationId xmlns:a16="http://schemas.microsoft.com/office/drawing/2014/main" id="{ED14324B-8B93-B548-987B-6C46B93A5D86}"/>
                </a:ext>
              </a:extLst>
            </p:cNvPr>
            <p:cNvGrpSpPr/>
            <p:nvPr/>
          </p:nvGrpSpPr>
          <p:grpSpPr>
            <a:xfrm>
              <a:off x="6087122" y="2254423"/>
              <a:ext cx="1233696" cy="1257178"/>
              <a:chOff x="7009351" y="2106051"/>
              <a:chExt cx="1686530" cy="1755719"/>
            </a:xfrm>
          </p:grpSpPr>
          <p:pic>
            <p:nvPicPr>
              <p:cNvPr id="30" name="Picture 29" descr="Screen Shot 2016-06-09 at 9.44.38 AM.png">
                <a:extLst>
                  <a:ext uri="{FF2B5EF4-FFF2-40B4-BE49-F238E27FC236}">
                    <a16:creationId xmlns:a16="http://schemas.microsoft.com/office/drawing/2014/main" id="{13EFF68A-D512-7C42-A456-7E12C1659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351" y="2106051"/>
                <a:ext cx="1008063" cy="954301"/>
              </a:xfrm>
              <a:prstGeom prst="rect">
                <a:avLst/>
              </a:prstGeom>
              <a:ln>
                <a:solidFill>
                  <a:srgbClr val="000000"/>
                </a:solidFill>
              </a:ln>
            </p:spPr>
          </p:pic>
          <p:pic>
            <p:nvPicPr>
              <p:cNvPr id="31" name="Picture 30" descr="Screen Shot 2015-07-06 at 2.20.13 PM.png">
                <a:extLst>
                  <a:ext uri="{FF2B5EF4-FFF2-40B4-BE49-F238E27FC236}">
                    <a16:creationId xmlns:a16="http://schemas.microsoft.com/office/drawing/2014/main" id="{DA9E4C40-274B-094F-81EF-AC2E4C50E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194" y="2921226"/>
                <a:ext cx="907687" cy="940544"/>
              </a:xfrm>
              <a:prstGeom prst="rect">
                <a:avLst/>
              </a:prstGeom>
              <a:ln>
                <a:solidFill>
                  <a:srgbClr val="000000"/>
                </a:solidFill>
              </a:ln>
            </p:spPr>
          </p:pic>
        </p:grpSp>
        <p:grpSp>
          <p:nvGrpSpPr>
            <p:cNvPr id="10" name="Group 9">
              <a:extLst>
                <a:ext uri="{FF2B5EF4-FFF2-40B4-BE49-F238E27FC236}">
                  <a16:creationId xmlns:a16="http://schemas.microsoft.com/office/drawing/2014/main" id="{EE892F91-10FD-F946-9CE7-797B097A89B7}"/>
                </a:ext>
              </a:extLst>
            </p:cNvPr>
            <p:cNvGrpSpPr/>
            <p:nvPr/>
          </p:nvGrpSpPr>
          <p:grpSpPr>
            <a:xfrm>
              <a:off x="7535497" y="2083372"/>
              <a:ext cx="1356063" cy="1742075"/>
              <a:chOff x="7535497" y="2083372"/>
              <a:chExt cx="1356063" cy="1742075"/>
            </a:xfrm>
          </p:grpSpPr>
          <p:pic>
            <p:nvPicPr>
              <p:cNvPr id="7" name="Picture 6">
                <a:extLst>
                  <a:ext uri="{FF2B5EF4-FFF2-40B4-BE49-F238E27FC236}">
                    <a16:creationId xmlns:a16="http://schemas.microsoft.com/office/drawing/2014/main" id="{E90E7BE2-63CE-A749-BD1B-0DD803D12F81}"/>
                  </a:ext>
                </a:extLst>
              </p:cNvPr>
              <p:cNvPicPr>
                <a:picLocks noChangeAspect="1"/>
              </p:cNvPicPr>
              <p:nvPr/>
            </p:nvPicPr>
            <p:blipFill>
              <a:blip r:embed="rId7"/>
              <a:stretch>
                <a:fillRect/>
              </a:stretch>
            </p:blipFill>
            <p:spPr>
              <a:xfrm>
                <a:off x="7535497" y="2083372"/>
                <a:ext cx="705754" cy="1052357"/>
              </a:xfrm>
              <a:prstGeom prst="rect">
                <a:avLst/>
              </a:prstGeom>
              <a:ln>
                <a:solidFill>
                  <a:schemeClr val="tx1"/>
                </a:solidFill>
              </a:ln>
            </p:spPr>
          </p:pic>
          <p:pic>
            <p:nvPicPr>
              <p:cNvPr id="9" name="Picture 8">
                <a:extLst>
                  <a:ext uri="{FF2B5EF4-FFF2-40B4-BE49-F238E27FC236}">
                    <a16:creationId xmlns:a16="http://schemas.microsoft.com/office/drawing/2014/main" id="{6560222A-30E8-F947-BCE9-09F76205AB92}"/>
                  </a:ext>
                </a:extLst>
              </p:cNvPr>
              <p:cNvPicPr>
                <a:picLocks noChangeAspect="1"/>
              </p:cNvPicPr>
              <p:nvPr/>
            </p:nvPicPr>
            <p:blipFill>
              <a:blip r:embed="rId8"/>
              <a:stretch>
                <a:fillRect/>
              </a:stretch>
            </p:blipFill>
            <p:spPr>
              <a:xfrm>
                <a:off x="8148266" y="2732560"/>
                <a:ext cx="743294" cy="1092887"/>
              </a:xfrm>
              <a:prstGeom prst="rect">
                <a:avLst/>
              </a:prstGeom>
              <a:ln>
                <a:solidFill>
                  <a:schemeClr val="tx1"/>
                </a:solidFill>
              </a:ln>
            </p:spPr>
          </p:pic>
        </p:grpSp>
      </p:grpSp>
      <p:pic>
        <p:nvPicPr>
          <p:cNvPr id="15" name="Picture 14">
            <a:extLst>
              <a:ext uri="{FF2B5EF4-FFF2-40B4-BE49-F238E27FC236}">
                <a16:creationId xmlns:a16="http://schemas.microsoft.com/office/drawing/2014/main" id="{860BD725-2674-6847-9BAF-5D21565281E1}"/>
              </a:ext>
            </a:extLst>
          </p:cNvPr>
          <p:cNvPicPr>
            <a:picLocks noChangeAspect="1"/>
          </p:cNvPicPr>
          <p:nvPr/>
        </p:nvPicPr>
        <p:blipFill>
          <a:blip r:embed="rId9"/>
          <a:stretch>
            <a:fillRect/>
          </a:stretch>
        </p:blipFill>
        <p:spPr>
          <a:xfrm>
            <a:off x="5830171" y="3260235"/>
            <a:ext cx="2443376" cy="1568696"/>
          </a:xfrm>
          <a:prstGeom prst="rect">
            <a:avLst/>
          </a:prstGeom>
          <a:ln>
            <a:solidFill>
              <a:schemeClr val="tx1"/>
            </a:solidFill>
          </a:ln>
        </p:spPr>
      </p:pic>
    </p:spTree>
    <p:extLst>
      <p:ext uri="{BB962C8B-B14F-4D97-AF65-F5344CB8AC3E}">
        <p14:creationId xmlns:p14="http://schemas.microsoft.com/office/powerpoint/2010/main" val="3820422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315EC4-34B7-8344-B8CB-B02CCE736A5D}"/>
              </a:ext>
            </a:extLst>
          </p:cNvPr>
          <p:cNvSpPr txBox="1"/>
          <p:nvPr/>
        </p:nvSpPr>
        <p:spPr>
          <a:xfrm>
            <a:off x="111986" y="841756"/>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endParaRPr lang="en-US" sz="4800" dirty="0">
              <a:solidFill>
                <a:srgbClr val="118ACB"/>
              </a:solidFill>
            </a:endParaRPr>
          </a:p>
          <a:p>
            <a:endParaRPr lang="en-US" sz="4800" dirty="0">
              <a:solidFill>
                <a:srgbClr val="118ACB"/>
              </a:solidFill>
            </a:endParaRPr>
          </a:p>
        </p:txBody>
      </p:sp>
      <p:sp>
        <p:nvSpPr>
          <p:cNvPr id="4" name="TextBox 3">
            <a:extLst>
              <a:ext uri="{FF2B5EF4-FFF2-40B4-BE49-F238E27FC236}">
                <a16:creationId xmlns:a16="http://schemas.microsoft.com/office/drawing/2014/main" id="{EB863B49-0D50-884A-8225-02E3185A7B34}"/>
              </a:ext>
            </a:extLst>
          </p:cNvPr>
          <p:cNvSpPr txBox="1"/>
          <p:nvPr/>
        </p:nvSpPr>
        <p:spPr>
          <a:xfrm>
            <a:off x="111986" y="1489730"/>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200" dirty="0">
                <a:solidFill>
                  <a:srgbClr val="118ACB"/>
                </a:solidFill>
                <a:latin typeface="Helvetica Neue" charset="0"/>
                <a:ea typeface="Helvetica Neue" charset="0"/>
                <a:cs typeface="Helvetica Neue" charset="0"/>
              </a:rPr>
              <a:t>I Have Who Has Letter Names</a:t>
            </a:r>
          </a:p>
          <a:p>
            <a:endParaRPr lang="en-US" sz="4800" dirty="0">
              <a:solidFill>
                <a:srgbClr val="9474B4"/>
              </a:solidFill>
              <a:latin typeface="Glypha 55 Roman" pitchFamily="2" charset="0"/>
            </a:endParaRPr>
          </a:p>
          <a:p>
            <a:endParaRPr lang="en-US" sz="4800" dirty="0">
              <a:solidFill>
                <a:srgbClr val="9474B4"/>
              </a:solidFill>
            </a:endParaRPr>
          </a:p>
        </p:txBody>
      </p:sp>
      <p:sp>
        <p:nvSpPr>
          <p:cNvPr id="9" name="Explosion 1 8">
            <a:extLst>
              <a:ext uri="{FF2B5EF4-FFF2-40B4-BE49-F238E27FC236}">
                <a16:creationId xmlns:a16="http://schemas.microsoft.com/office/drawing/2014/main" id="{768687A1-4622-914D-8908-A35CFAEE9ECF}"/>
              </a:ext>
            </a:extLst>
          </p:cNvPr>
          <p:cNvSpPr/>
          <p:nvPr/>
        </p:nvSpPr>
        <p:spPr>
          <a:xfrm rot="21262562">
            <a:off x="-541183" y="3773657"/>
            <a:ext cx="3241964" cy="26513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Icon side UP!</a:t>
            </a:r>
          </a:p>
        </p:txBody>
      </p:sp>
      <p:sp>
        <p:nvSpPr>
          <p:cNvPr id="10" name="TextBox 9">
            <a:extLst>
              <a:ext uri="{FF2B5EF4-FFF2-40B4-BE49-F238E27FC236}">
                <a16:creationId xmlns:a16="http://schemas.microsoft.com/office/drawing/2014/main" id="{A396B0A2-D35E-5A4B-9C04-8D07C9E14F3C}"/>
              </a:ext>
            </a:extLst>
          </p:cNvPr>
          <p:cNvSpPr txBox="1"/>
          <p:nvPr/>
        </p:nvSpPr>
        <p:spPr>
          <a:xfrm>
            <a:off x="2593075" y="4045277"/>
            <a:ext cx="6426716" cy="2554545"/>
          </a:xfrm>
          <a:prstGeom prst="rect">
            <a:avLst/>
          </a:prstGeom>
          <a:solidFill>
            <a:srgbClr val="9474B4"/>
          </a:solid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Deal a few cards to each “player,” icon side up</a:t>
            </a:r>
          </a:p>
          <a:p>
            <a:pPr marL="285750" indent="-285750">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Start with any card, reading from the icon side: </a:t>
            </a:r>
          </a:p>
          <a:p>
            <a:pPr marL="293688"/>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have _____” (flip card over), “Who has ____?”</a:t>
            </a:r>
          </a:p>
          <a:p>
            <a:pPr marL="354013" indent="-342900">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Place card on the paper plate</a:t>
            </a:r>
          </a:p>
          <a:p>
            <a:pPr marL="354013" indent="-342900">
              <a:buFont typeface="Arial" panose="020B0604020202020204" pitchFamily="34" charset="0"/>
              <a:buChar char="•"/>
            </a:pPr>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Each person scans to find that card—when they find it, they say, “I have _____” (flip card over), “Who has ____?” and play continues until all cards are flipped over</a:t>
            </a:r>
          </a:p>
        </p:txBody>
      </p:sp>
      <p:sp>
        <p:nvSpPr>
          <p:cNvPr id="12" name="TextBox 11">
            <a:extLst>
              <a:ext uri="{FF2B5EF4-FFF2-40B4-BE49-F238E27FC236}">
                <a16:creationId xmlns:a16="http://schemas.microsoft.com/office/drawing/2014/main" id="{AA541DA1-F8FC-DE4B-8B1D-E587C3345D5E}"/>
              </a:ext>
            </a:extLst>
          </p:cNvPr>
          <p:cNvSpPr txBox="1"/>
          <p:nvPr/>
        </p:nvSpPr>
        <p:spPr>
          <a:xfrm>
            <a:off x="297194" y="426195"/>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Activity:</a:t>
            </a:r>
          </a:p>
          <a:p>
            <a:endParaRPr lang="en-US" sz="4800" dirty="0">
              <a:solidFill>
                <a:srgbClr val="118ACB"/>
              </a:solidFill>
              <a:latin typeface="Helvetica Neue" charset="0"/>
              <a:ea typeface="Helvetica Neue" charset="0"/>
              <a:cs typeface="Helvetica Neue" charset="0"/>
            </a:endParaRPr>
          </a:p>
        </p:txBody>
      </p:sp>
      <p:pic>
        <p:nvPicPr>
          <p:cNvPr id="13" name="Picture 12" descr="Screen Shot 2015-07-09 at 11.30.16 AM.png">
            <a:extLst>
              <a:ext uri="{FF2B5EF4-FFF2-40B4-BE49-F238E27FC236}">
                <a16:creationId xmlns:a16="http://schemas.microsoft.com/office/drawing/2014/main" id="{7BC0B62C-983B-894D-831B-20DFDB8AC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00623">
            <a:off x="6251967" y="1989821"/>
            <a:ext cx="966252" cy="1000915"/>
          </a:xfrm>
          <a:prstGeom prst="rect">
            <a:avLst/>
          </a:prstGeom>
          <a:ln>
            <a:solidFill>
              <a:schemeClr val="tx1"/>
            </a:solidFill>
          </a:ln>
        </p:spPr>
      </p:pic>
      <p:pic>
        <p:nvPicPr>
          <p:cNvPr id="14" name="Picture 13" descr="Screen Shot 2015-07-09 at 11.30.24 AM.png">
            <a:extLst>
              <a:ext uri="{FF2B5EF4-FFF2-40B4-BE49-F238E27FC236}">
                <a16:creationId xmlns:a16="http://schemas.microsoft.com/office/drawing/2014/main" id="{FB0BECED-957A-9444-A103-CED50C719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42398">
            <a:off x="1102429" y="2256418"/>
            <a:ext cx="919128" cy="964264"/>
          </a:xfrm>
          <a:prstGeom prst="rect">
            <a:avLst/>
          </a:prstGeom>
          <a:ln>
            <a:solidFill>
              <a:srgbClr val="000000"/>
            </a:solidFill>
          </a:ln>
        </p:spPr>
      </p:pic>
      <p:pic>
        <p:nvPicPr>
          <p:cNvPr id="16" name="Picture 15">
            <a:extLst>
              <a:ext uri="{FF2B5EF4-FFF2-40B4-BE49-F238E27FC236}">
                <a16:creationId xmlns:a16="http://schemas.microsoft.com/office/drawing/2014/main" id="{A4CEADDC-0BC8-DB4A-8980-76BDD675E718}"/>
              </a:ext>
            </a:extLst>
          </p:cNvPr>
          <p:cNvPicPr>
            <a:picLocks noChangeAspect="1"/>
          </p:cNvPicPr>
          <p:nvPr/>
        </p:nvPicPr>
        <p:blipFill>
          <a:blip r:embed="rId5"/>
          <a:stretch>
            <a:fillRect/>
          </a:stretch>
        </p:blipFill>
        <p:spPr>
          <a:xfrm rot="635580">
            <a:off x="4679441" y="2390444"/>
            <a:ext cx="902576" cy="1060720"/>
          </a:xfrm>
          <a:prstGeom prst="rect">
            <a:avLst/>
          </a:prstGeom>
          <a:ln>
            <a:solidFill>
              <a:schemeClr val="tx1"/>
            </a:solidFill>
          </a:ln>
        </p:spPr>
      </p:pic>
      <p:pic>
        <p:nvPicPr>
          <p:cNvPr id="18" name="Picture 17">
            <a:extLst>
              <a:ext uri="{FF2B5EF4-FFF2-40B4-BE49-F238E27FC236}">
                <a16:creationId xmlns:a16="http://schemas.microsoft.com/office/drawing/2014/main" id="{FF568FB7-3804-2B42-82DD-27909394A13F}"/>
              </a:ext>
            </a:extLst>
          </p:cNvPr>
          <p:cNvPicPr>
            <a:picLocks noChangeAspect="1"/>
          </p:cNvPicPr>
          <p:nvPr/>
        </p:nvPicPr>
        <p:blipFill>
          <a:blip r:embed="rId6"/>
          <a:stretch>
            <a:fillRect/>
          </a:stretch>
        </p:blipFill>
        <p:spPr>
          <a:xfrm>
            <a:off x="2275530" y="2368375"/>
            <a:ext cx="855840" cy="1017756"/>
          </a:xfrm>
          <a:prstGeom prst="rect">
            <a:avLst/>
          </a:prstGeom>
          <a:ln>
            <a:solidFill>
              <a:schemeClr val="tx1"/>
            </a:solidFill>
          </a:ln>
        </p:spPr>
      </p:pic>
      <p:pic>
        <p:nvPicPr>
          <p:cNvPr id="20" name="Picture 19">
            <a:extLst>
              <a:ext uri="{FF2B5EF4-FFF2-40B4-BE49-F238E27FC236}">
                <a16:creationId xmlns:a16="http://schemas.microsoft.com/office/drawing/2014/main" id="{C76E5510-8FEF-DC46-B6D1-B49E4E4E7F99}"/>
              </a:ext>
            </a:extLst>
          </p:cNvPr>
          <p:cNvPicPr>
            <a:picLocks noChangeAspect="1"/>
          </p:cNvPicPr>
          <p:nvPr/>
        </p:nvPicPr>
        <p:blipFill>
          <a:blip r:embed="rId7"/>
          <a:stretch>
            <a:fillRect/>
          </a:stretch>
        </p:blipFill>
        <p:spPr>
          <a:xfrm>
            <a:off x="3613312" y="1856673"/>
            <a:ext cx="943590" cy="978154"/>
          </a:xfrm>
          <a:prstGeom prst="rect">
            <a:avLst/>
          </a:prstGeom>
          <a:ln>
            <a:solidFill>
              <a:schemeClr val="tx1"/>
            </a:solidFill>
          </a:ln>
        </p:spPr>
      </p:pic>
      <p:pic>
        <p:nvPicPr>
          <p:cNvPr id="22" name="Picture 21">
            <a:extLst>
              <a:ext uri="{FF2B5EF4-FFF2-40B4-BE49-F238E27FC236}">
                <a16:creationId xmlns:a16="http://schemas.microsoft.com/office/drawing/2014/main" id="{F1B621AB-8161-3845-A25E-CF80529D9C21}"/>
              </a:ext>
            </a:extLst>
          </p:cNvPr>
          <p:cNvPicPr>
            <a:picLocks noChangeAspect="1"/>
          </p:cNvPicPr>
          <p:nvPr/>
        </p:nvPicPr>
        <p:blipFill>
          <a:blip r:embed="rId8"/>
          <a:stretch>
            <a:fillRect/>
          </a:stretch>
        </p:blipFill>
        <p:spPr>
          <a:xfrm rot="394236">
            <a:off x="7530547" y="2379995"/>
            <a:ext cx="972649" cy="1081618"/>
          </a:xfrm>
          <a:prstGeom prst="rect">
            <a:avLst/>
          </a:prstGeom>
          <a:ln>
            <a:solidFill>
              <a:schemeClr val="tx1"/>
            </a:solidFill>
          </a:ln>
        </p:spPr>
      </p:pic>
    </p:spTree>
    <p:extLst>
      <p:ext uri="{BB962C8B-B14F-4D97-AF65-F5344CB8AC3E}">
        <p14:creationId xmlns:p14="http://schemas.microsoft.com/office/powerpoint/2010/main" val="340642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Female-Yellow-Pointing copy.png">
            <a:extLst>
              <a:ext uri="{FF2B5EF4-FFF2-40B4-BE49-F238E27FC236}">
                <a16:creationId xmlns:a16="http://schemas.microsoft.com/office/drawing/2014/main" id="{22607DB0-837C-854A-B746-7228C964D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49672" y="2163045"/>
            <a:ext cx="2579036" cy="4362622"/>
          </a:xfrm>
          <a:prstGeom prst="rect">
            <a:avLst/>
          </a:prstGeom>
        </p:spPr>
      </p:pic>
      <p:grpSp>
        <p:nvGrpSpPr>
          <p:cNvPr id="2" name="Group 1">
            <a:extLst>
              <a:ext uri="{FF2B5EF4-FFF2-40B4-BE49-F238E27FC236}">
                <a16:creationId xmlns:a16="http://schemas.microsoft.com/office/drawing/2014/main" id="{4FE204E2-F50E-3741-A31C-9AE03637403B}"/>
              </a:ext>
            </a:extLst>
          </p:cNvPr>
          <p:cNvGrpSpPr/>
          <p:nvPr/>
        </p:nvGrpSpPr>
        <p:grpSpPr>
          <a:xfrm>
            <a:off x="1382837" y="2129364"/>
            <a:ext cx="5134661" cy="4825135"/>
            <a:chOff x="2831608" y="1359678"/>
            <a:chExt cx="6073264" cy="6023832"/>
          </a:xfrm>
        </p:grpSpPr>
        <p:grpSp>
          <p:nvGrpSpPr>
            <p:cNvPr id="6" name="Group 5">
              <a:extLst>
                <a:ext uri="{FF2B5EF4-FFF2-40B4-BE49-F238E27FC236}">
                  <a16:creationId xmlns:a16="http://schemas.microsoft.com/office/drawing/2014/main" id="{DC9C48CD-5E49-2640-A056-B70E288B2143}"/>
                </a:ext>
              </a:extLst>
            </p:cNvPr>
            <p:cNvGrpSpPr/>
            <p:nvPr/>
          </p:nvGrpSpPr>
          <p:grpSpPr>
            <a:xfrm>
              <a:off x="4326623" y="1359678"/>
              <a:ext cx="2867613" cy="2088068"/>
              <a:chOff x="4856072" y="569102"/>
              <a:chExt cx="3584909" cy="2697596"/>
            </a:xfrm>
          </p:grpSpPr>
          <p:sp>
            <p:nvSpPr>
              <p:cNvPr id="31" name="Rounded Rectangle 30">
                <a:extLst>
                  <a:ext uri="{FF2B5EF4-FFF2-40B4-BE49-F238E27FC236}">
                    <a16:creationId xmlns:a16="http://schemas.microsoft.com/office/drawing/2014/main" id="{332C966B-D698-3941-A63B-C4B4B01E074D}"/>
                  </a:ext>
                </a:extLst>
              </p:cNvPr>
              <p:cNvSpPr/>
              <p:nvPr/>
            </p:nvSpPr>
            <p:spPr>
              <a:xfrm>
                <a:off x="4856072" y="569102"/>
                <a:ext cx="3584909" cy="2697596"/>
              </a:xfrm>
              <a:prstGeom prst="roundRect">
                <a:avLst/>
              </a:prstGeom>
              <a:solidFill>
                <a:srgbClr val="FFFFFF"/>
              </a:solidFill>
              <a:ln w="38100" cmpd="sng">
                <a:solidFill>
                  <a:schemeClr val="tx1"/>
                </a:solid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40" tIns="45720" rIns="0" bIns="45720" rtlCol="0" anchor="ctr"/>
              <a:lstStyle/>
              <a:p>
                <a:r>
                  <a:rPr lang="en-US" sz="1200" b="1" dirty="0">
                    <a:solidFill>
                      <a:schemeClr val="tx1"/>
                    </a:solidFill>
                    <a:latin typeface="Chalkboard"/>
                  </a:rPr>
                  <a:t>        </a:t>
                </a:r>
                <a:endParaRPr lang="en-US" sz="1200" dirty="0">
                  <a:solidFill>
                    <a:schemeClr val="tx1"/>
                  </a:solidFill>
                  <a:latin typeface="Helvetica Neue"/>
                </a:endParaRPr>
              </a:p>
            </p:txBody>
          </p:sp>
          <p:grpSp>
            <p:nvGrpSpPr>
              <p:cNvPr id="9" name="Group 8">
                <a:extLst>
                  <a:ext uri="{FF2B5EF4-FFF2-40B4-BE49-F238E27FC236}">
                    <a16:creationId xmlns:a16="http://schemas.microsoft.com/office/drawing/2014/main" id="{EFB2070E-5866-8049-9966-9E29E1A7DC22}"/>
                  </a:ext>
                </a:extLst>
              </p:cNvPr>
              <p:cNvGrpSpPr/>
              <p:nvPr/>
            </p:nvGrpSpPr>
            <p:grpSpPr>
              <a:xfrm>
                <a:off x="5017708" y="977723"/>
                <a:ext cx="3386447" cy="1691834"/>
                <a:chOff x="5017708" y="977723"/>
                <a:chExt cx="3386447" cy="1691834"/>
              </a:xfrm>
            </p:grpSpPr>
            <p:cxnSp>
              <p:nvCxnSpPr>
                <p:cNvPr id="10" name="Straight Connector 9">
                  <a:extLst>
                    <a:ext uri="{FF2B5EF4-FFF2-40B4-BE49-F238E27FC236}">
                      <a16:creationId xmlns:a16="http://schemas.microsoft.com/office/drawing/2014/main" id="{2698F224-0EB3-B247-832F-FB63A3551526}"/>
                    </a:ext>
                  </a:extLst>
                </p:cNvPr>
                <p:cNvCxnSpPr/>
                <p:nvPr/>
              </p:nvCxnSpPr>
              <p:spPr>
                <a:xfrm flipV="1">
                  <a:off x="6436914" y="2338179"/>
                  <a:ext cx="211613" cy="2730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6AE7D2C-5899-A846-B6FF-F653716E7EC7}"/>
                    </a:ext>
                  </a:extLst>
                </p:cNvPr>
                <p:cNvCxnSpPr/>
                <p:nvPr/>
              </p:nvCxnSpPr>
              <p:spPr>
                <a:xfrm flipH="1" flipV="1">
                  <a:off x="7455374" y="2338182"/>
                  <a:ext cx="165221" cy="273031"/>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83296014-FF97-2E4A-8771-82EB148ECB24}"/>
                    </a:ext>
                  </a:extLst>
                </p:cNvPr>
                <p:cNvGrpSpPr/>
                <p:nvPr/>
              </p:nvGrpSpPr>
              <p:grpSpPr>
                <a:xfrm>
                  <a:off x="5017708" y="977723"/>
                  <a:ext cx="3386447" cy="1691834"/>
                  <a:chOff x="5017708" y="977723"/>
                  <a:chExt cx="3386447" cy="1691834"/>
                </a:xfrm>
              </p:grpSpPr>
              <p:sp>
                <p:nvSpPr>
                  <p:cNvPr id="13" name="TextBox 12">
                    <a:extLst>
                      <a:ext uri="{FF2B5EF4-FFF2-40B4-BE49-F238E27FC236}">
                        <a16:creationId xmlns:a16="http://schemas.microsoft.com/office/drawing/2014/main" id="{D7ABE5E6-5617-774A-A92E-DBC17587AEEA}"/>
                      </a:ext>
                    </a:extLst>
                  </p:cNvPr>
                  <p:cNvSpPr txBox="1"/>
                  <p:nvPr/>
                </p:nvSpPr>
                <p:spPr>
                  <a:xfrm>
                    <a:off x="5017708" y="977723"/>
                    <a:ext cx="3386447" cy="446760"/>
                  </a:xfrm>
                  <a:prstGeom prst="rect">
                    <a:avLst/>
                  </a:prstGeom>
                  <a:noFill/>
                </p:spPr>
                <p:txBody>
                  <a:bodyPr wrap="square" rtlCol="0">
                    <a:spAutoFit/>
                  </a:bodyPr>
                  <a:lstStyle/>
                  <a:p>
                    <a:r>
                      <a:rPr lang="en-US" sz="1200" dirty="0">
                        <a:latin typeface="Helvetica Neue"/>
                      </a:rPr>
                      <a:t> We   are   going   to    jump. </a:t>
                    </a:r>
                  </a:p>
                </p:txBody>
              </p:sp>
              <p:grpSp>
                <p:nvGrpSpPr>
                  <p:cNvPr id="14" name="Group 13">
                    <a:extLst>
                      <a:ext uri="{FF2B5EF4-FFF2-40B4-BE49-F238E27FC236}">
                        <a16:creationId xmlns:a16="http://schemas.microsoft.com/office/drawing/2014/main" id="{DF83B5B5-8FF4-6745-B672-5E27E21B8AFB}"/>
                      </a:ext>
                    </a:extLst>
                  </p:cNvPr>
                  <p:cNvGrpSpPr/>
                  <p:nvPr/>
                </p:nvGrpSpPr>
                <p:grpSpPr>
                  <a:xfrm>
                    <a:off x="5121795" y="1367401"/>
                    <a:ext cx="2754765" cy="1302156"/>
                    <a:chOff x="5121795" y="1367401"/>
                    <a:chExt cx="2754765" cy="1302156"/>
                  </a:xfrm>
                </p:grpSpPr>
                <p:cxnSp>
                  <p:nvCxnSpPr>
                    <p:cNvPr id="15" name="Straight Connector 14">
                      <a:extLst>
                        <a:ext uri="{FF2B5EF4-FFF2-40B4-BE49-F238E27FC236}">
                          <a16:creationId xmlns:a16="http://schemas.microsoft.com/office/drawing/2014/main" id="{383F18D4-820A-1840-9318-A0F74C1FC727}"/>
                        </a:ext>
                      </a:extLst>
                    </p:cNvPr>
                    <p:cNvCxnSpPr/>
                    <p:nvPr/>
                  </p:nvCxnSpPr>
                  <p:spPr>
                    <a:xfrm flipV="1">
                      <a:off x="5121795" y="1410990"/>
                      <a:ext cx="417384" cy="36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075D909-3A67-FB44-A2D0-1688E7379A6A}"/>
                        </a:ext>
                      </a:extLst>
                    </p:cNvPr>
                    <p:cNvCxnSpPr/>
                    <p:nvPr/>
                  </p:nvCxnSpPr>
                  <p:spPr>
                    <a:xfrm>
                      <a:off x="7200646" y="1367401"/>
                      <a:ext cx="5601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E37FDF5-19F4-7144-B971-12FF69128EC4}"/>
                        </a:ext>
                      </a:extLst>
                    </p:cNvPr>
                    <p:cNvCxnSpPr>
                      <a:cxnSpLocks/>
                    </p:cNvCxnSpPr>
                    <p:nvPr/>
                  </p:nvCxnSpPr>
                  <p:spPr>
                    <a:xfrm>
                      <a:off x="6039194" y="1410990"/>
                      <a:ext cx="609332" cy="9044"/>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BF4B278F-82F7-1440-94D0-78FBEECDB140}"/>
                        </a:ext>
                      </a:extLst>
                    </p:cNvPr>
                    <p:cNvGrpSpPr/>
                    <p:nvPr/>
                  </p:nvGrpSpPr>
                  <p:grpSpPr>
                    <a:xfrm>
                      <a:off x="6180949" y="1582412"/>
                      <a:ext cx="1695611" cy="1087145"/>
                      <a:chOff x="6180949" y="1582412"/>
                      <a:chExt cx="1695611" cy="1087145"/>
                    </a:xfrm>
                  </p:grpSpPr>
                  <p:cxnSp>
                    <p:nvCxnSpPr>
                      <p:cNvPr id="21" name="Straight Connector 20">
                        <a:extLst>
                          <a:ext uri="{FF2B5EF4-FFF2-40B4-BE49-F238E27FC236}">
                            <a16:creationId xmlns:a16="http://schemas.microsoft.com/office/drawing/2014/main" id="{F6E5E9DD-12FB-CC45-9033-EFC72A705BC1}"/>
                          </a:ext>
                        </a:extLst>
                      </p:cNvPr>
                      <p:cNvCxnSpPr/>
                      <p:nvPr/>
                    </p:nvCxnSpPr>
                    <p:spPr>
                      <a:xfrm flipV="1">
                        <a:off x="7050863" y="1976245"/>
                        <a:ext cx="402336" cy="1693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064FBBC-BECC-7F4F-8026-6ED011213F87}"/>
                          </a:ext>
                        </a:extLst>
                      </p:cNvPr>
                      <p:cNvCxnSpPr/>
                      <p:nvPr/>
                    </p:nvCxnSpPr>
                    <p:spPr>
                      <a:xfrm>
                        <a:off x="6648527" y="1976245"/>
                        <a:ext cx="402336" cy="1840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71A695F-1F0C-1543-A1E6-F45A7B8F41EA}"/>
                          </a:ext>
                        </a:extLst>
                      </p:cNvPr>
                      <p:cNvCxnSpPr/>
                      <p:nvPr/>
                    </p:nvCxnSpPr>
                    <p:spPr>
                      <a:xfrm flipV="1">
                        <a:off x="7050863" y="2338178"/>
                        <a:ext cx="402336" cy="142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FA44361-7D95-6C43-9B5E-0E76ADB08450}"/>
                          </a:ext>
                        </a:extLst>
                      </p:cNvPr>
                      <p:cNvCxnSpPr/>
                      <p:nvPr/>
                    </p:nvCxnSpPr>
                    <p:spPr>
                      <a:xfrm flipH="1" flipV="1">
                        <a:off x="6648527" y="2338178"/>
                        <a:ext cx="387696" cy="142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1DC28A0-836A-E44D-B81D-004B66BF0987}"/>
                          </a:ext>
                        </a:extLst>
                      </p:cNvPr>
                      <p:cNvCxnSpPr/>
                      <p:nvPr/>
                    </p:nvCxnSpPr>
                    <p:spPr>
                      <a:xfrm flipH="1" flipV="1">
                        <a:off x="7037878" y="2181832"/>
                        <a:ext cx="12985" cy="312691"/>
                      </a:xfrm>
                      <a:prstGeom prst="line">
                        <a:avLst/>
                      </a:prstGeom>
                    </p:spPr>
                    <p:style>
                      <a:lnRef idx="2">
                        <a:schemeClr val="accent1"/>
                      </a:lnRef>
                      <a:fillRef idx="0">
                        <a:schemeClr val="accent1"/>
                      </a:fillRef>
                      <a:effectRef idx="1">
                        <a:schemeClr val="accent1"/>
                      </a:effectRef>
                      <a:fontRef idx="minor">
                        <a:schemeClr val="tx1"/>
                      </a:fontRef>
                    </p:style>
                  </p:cxnSp>
                  <p:sp>
                    <p:nvSpPr>
                      <p:cNvPr id="26" name="Smiley Face 25">
                        <a:extLst>
                          <a:ext uri="{FF2B5EF4-FFF2-40B4-BE49-F238E27FC236}">
                            <a16:creationId xmlns:a16="http://schemas.microsoft.com/office/drawing/2014/main" id="{FC963CA1-4833-EE48-AF39-927FE604DD6E}"/>
                          </a:ext>
                        </a:extLst>
                      </p:cNvPr>
                      <p:cNvSpPr/>
                      <p:nvPr/>
                    </p:nvSpPr>
                    <p:spPr>
                      <a:xfrm>
                        <a:off x="6806237" y="1582412"/>
                        <a:ext cx="445339" cy="450909"/>
                      </a:xfrm>
                      <a:prstGeom prst="smileyFac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27" name="Oval 26">
                        <a:extLst>
                          <a:ext uri="{FF2B5EF4-FFF2-40B4-BE49-F238E27FC236}">
                            <a16:creationId xmlns:a16="http://schemas.microsoft.com/office/drawing/2014/main" id="{073A4864-020A-A84D-BBDF-DB7DE7CD43EB}"/>
                          </a:ext>
                        </a:extLst>
                      </p:cNvPr>
                      <p:cNvSpPr/>
                      <p:nvPr/>
                    </p:nvSpPr>
                    <p:spPr>
                      <a:xfrm>
                        <a:off x="7620595" y="2552867"/>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28" name="Oval 27">
                        <a:extLst>
                          <a:ext uri="{FF2B5EF4-FFF2-40B4-BE49-F238E27FC236}">
                            <a16:creationId xmlns:a16="http://schemas.microsoft.com/office/drawing/2014/main" id="{717537B1-55C2-B348-8EDA-779D5765C37B}"/>
                          </a:ext>
                        </a:extLst>
                      </p:cNvPr>
                      <p:cNvSpPr/>
                      <p:nvPr/>
                    </p:nvSpPr>
                    <p:spPr>
                      <a:xfrm>
                        <a:off x="6180949" y="2534027"/>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29" name="Oval 28">
                        <a:extLst>
                          <a:ext uri="{FF2B5EF4-FFF2-40B4-BE49-F238E27FC236}">
                            <a16:creationId xmlns:a16="http://schemas.microsoft.com/office/drawing/2014/main" id="{677E361A-CAF8-C943-BA8D-C3544051771E}"/>
                          </a:ext>
                        </a:extLst>
                      </p:cNvPr>
                      <p:cNvSpPr/>
                      <p:nvPr/>
                    </p:nvSpPr>
                    <p:spPr>
                      <a:xfrm>
                        <a:off x="7453199" y="1903399"/>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30" name="Oval 29">
                        <a:extLst>
                          <a:ext uri="{FF2B5EF4-FFF2-40B4-BE49-F238E27FC236}">
                            <a16:creationId xmlns:a16="http://schemas.microsoft.com/office/drawing/2014/main" id="{CE9B6B53-02CB-D640-B310-1929648C0AE6}"/>
                          </a:ext>
                        </a:extLst>
                      </p:cNvPr>
                      <p:cNvSpPr/>
                      <p:nvPr/>
                    </p:nvSpPr>
                    <p:spPr>
                      <a:xfrm>
                        <a:off x="6392562" y="1917900"/>
                        <a:ext cx="255965" cy="11669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grpSp>
                <p:cxnSp>
                  <p:nvCxnSpPr>
                    <p:cNvPr id="19" name="Straight Connector 18">
                      <a:extLst>
                        <a:ext uri="{FF2B5EF4-FFF2-40B4-BE49-F238E27FC236}">
                          <a16:creationId xmlns:a16="http://schemas.microsoft.com/office/drawing/2014/main" id="{E1CC6CE3-8198-1848-8B15-60364A5493E3}"/>
                        </a:ext>
                      </a:extLst>
                    </p:cNvPr>
                    <p:cNvCxnSpPr>
                      <a:cxnSpLocks/>
                    </p:cNvCxnSpPr>
                    <p:nvPr/>
                  </p:nvCxnSpPr>
                  <p:spPr>
                    <a:xfrm flipV="1">
                      <a:off x="5629161" y="1410990"/>
                      <a:ext cx="334331" cy="36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F37D0AB-CAB2-3C47-A9D6-650AB5F441FA}"/>
                        </a:ext>
                      </a:extLst>
                    </p:cNvPr>
                    <p:cNvCxnSpPr>
                      <a:cxnSpLocks/>
                    </p:cNvCxnSpPr>
                    <p:nvPr/>
                  </p:nvCxnSpPr>
                  <p:spPr>
                    <a:xfrm flipV="1">
                      <a:off x="6783302" y="1370883"/>
                      <a:ext cx="309503" cy="2"/>
                    </a:xfrm>
                    <a:prstGeom prst="line">
                      <a:avLst/>
                    </a:prstGeom>
                  </p:spPr>
                  <p:style>
                    <a:lnRef idx="2">
                      <a:schemeClr val="accent1"/>
                    </a:lnRef>
                    <a:fillRef idx="0">
                      <a:schemeClr val="accent1"/>
                    </a:fillRef>
                    <a:effectRef idx="1">
                      <a:schemeClr val="accent1"/>
                    </a:effectRef>
                    <a:fontRef idx="minor">
                      <a:schemeClr val="tx1"/>
                    </a:fontRef>
                  </p:style>
                </p:cxnSp>
              </p:grpSp>
            </p:grpSp>
          </p:grpSp>
        </p:grpSp>
        <p:pic>
          <p:nvPicPr>
            <p:cNvPr id="34" name="Picture 33">
              <a:extLst>
                <a:ext uri="{FF2B5EF4-FFF2-40B4-BE49-F238E27FC236}">
                  <a16:creationId xmlns:a16="http://schemas.microsoft.com/office/drawing/2014/main" id="{8BECE7EB-1C4C-AD4A-B8A0-0B2F995F1913}"/>
                </a:ext>
              </a:extLst>
            </p:cNvPr>
            <p:cNvPicPr>
              <a:picLocks noChangeAspect="1"/>
            </p:cNvPicPr>
            <p:nvPr/>
          </p:nvPicPr>
          <p:blipFill>
            <a:blip r:embed="rId4"/>
            <a:stretch>
              <a:fillRect/>
            </a:stretch>
          </p:blipFill>
          <p:spPr>
            <a:xfrm rot="242161">
              <a:off x="2831608" y="2271933"/>
              <a:ext cx="6073264" cy="5111577"/>
            </a:xfrm>
            <a:prstGeom prst="rect">
              <a:avLst/>
            </a:prstGeom>
          </p:spPr>
        </p:pic>
      </p:grpSp>
      <p:sp>
        <p:nvSpPr>
          <p:cNvPr id="32" name="TextBox 31">
            <a:extLst>
              <a:ext uri="{FF2B5EF4-FFF2-40B4-BE49-F238E27FC236}">
                <a16:creationId xmlns:a16="http://schemas.microsoft.com/office/drawing/2014/main" id="{D9CE66B8-7CEA-BF4B-8C77-97C854B72E9E}"/>
              </a:ext>
            </a:extLst>
          </p:cNvPr>
          <p:cNvSpPr txBox="1"/>
          <p:nvPr/>
        </p:nvSpPr>
        <p:spPr>
          <a:xfrm>
            <a:off x="50988" y="970778"/>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Activity:</a:t>
            </a:r>
          </a:p>
          <a:p>
            <a:endParaRPr lang="en-US" sz="4400" dirty="0">
              <a:solidFill>
                <a:srgbClr val="118ACB"/>
              </a:solidFill>
              <a:latin typeface="Helvetica Neue" charset="0"/>
              <a:ea typeface="Helvetica Neue" charset="0"/>
              <a:cs typeface="Helvetica Neue" charset="0"/>
            </a:endParaRPr>
          </a:p>
          <a:p>
            <a:r>
              <a:rPr lang="en-US" sz="4400" dirty="0">
                <a:solidFill>
                  <a:srgbClr val="118ACB"/>
                </a:solidFill>
                <a:latin typeface="Helvetica Neue" charset="0"/>
                <a:ea typeface="Helvetica Neue" charset="0"/>
                <a:cs typeface="Helvetica Neue" charset="0"/>
              </a:rPr>
              <a:t>Message of the Day</a:t>
            </a:r>
          </a:p>
          <a:p>
            <a:endParaRPr lang="en-US" sz="4800" dirty="0">
              <a:solidFill>
                <a:srgbClr val="118ACB"/>
              </a:solidFill>
            </a:endParaRPr>
          </a:p>
        </p:txBody>
      </p:sp>
    </p:spTree>
    <p:extLst>
      <p:ext uri="{BB962C8B-B14F-4D97-AF65-F5344CB8AC3E}">
        <p14:creationId xmlns:p14="http://schemas.microsoft.com/office/powerpoint/2010/main" val="320091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4099613-30EA-3E4A-90BA-5871790D83D5}"/>
              </a:ext>
            </a:extLst>
          </p:cNvPr>
          <p:cNvSpPr txBox="1"/>
          <p:nvPr/>
        </p:nvSpPr>
        <p:spPr>
          <a:xfrm>
            <a:off x="0" y="189949"/>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Activity: </a:t>
            </a:r>
            <a:r>
              <a:rPr lang="en-US" sz="4400" dirty="0">
                <a:solidFill>
                  <a:srgbClr val="118ACB"/>
                </a:solidFill>
                <a:latin typeface="Helvetica Neue" charset="0"/>
                <a:ea typeface="Helvetica Neue" charset="0"/>
                <a:cs typeface="Helvetica Neue" charset="0"/>
              </a:rPr>
              <a:t>Play Planning</a:t>
            </a:r>
          </a:p>
        </p:txBody>
      </p:sp>
      <p:pic>
        <p:nvPicPr>
          <p:cNvPr id="3" name="Picture 2">
            <a:extLst>
              <a:ext uri="{FF2B5EF4-FFF2-40B4-BE49-F238E27FC236}">
                <a16:creationId xmlns:a16="http://schemas.microsoft.com/office/drawing/2014/main" id="{223E47B9-CE9D-C24E-9E53-C517D8642F18}"/>
              </a:ext>
            </a:extLst>
          </p:cNvPr>
          <p:cNvPicPr>
            <a:picLocks noChangeAspect="1"/>
          </p:cNvPicPr>
          <p:nvPr/>
        </p:nvPicPr>
        <p:blipFill rotWithShape="1">
          <a:blip r:embed="rId3"/>
          <a:srcRect l="5092" t="2189" r="11380"/>
          <a:stretch/>
        </p:blipFill>
        <p:spPr>
          <a:xfrm>
            <a:off x="6376949" y="3187059"/>
            <a:ext cx="2655065" cy="2586630"/>
          </a:xfrm>
          <a:prstGeom prst="rect">
            <a:avLst/>
          </a:prstGeom>
        </p:spPr>
      </p:pic>
      <p:grpSp>
        <p:nvGrpSpPr>
          <p:cNvPr id="15" name="Group 14">
            <a:extLst>
              <a:ext uri="{FF2B5EF4-FFF2-40B4-BE49-F238E27FC236}">
                <a16:creationId xmlns:a16="http://schemas.microsoft.com/office/drawing/2014/main" id="{CFF63DEF-A4AC-ED4C-99C2-F917548A768F}"/>
              </a:ext>
            </a:extLst>
          </p:cNvPr>
          <p:cNvGrpSpPr/>
          <p:nvPr/>
        </p:nvGrpSpPr>
        <p:grpSpPr>
          <a:xfrm>
            <a:off x="56346" y="2816866"/>
            <a:ext cx="3211286" cy="3945157"/>
            <a:chOff x="0" y="2362200"/>
            <a:chExt cx="3516087" cy="4274455"/>
          </a:xfrm>
        </p:grpSpPr>
        <p:pic>
          <p:nvPicPr>
            <p:cNvPr id="6" name="Picture 5">
              <a:extLst>
                <a:ext uri="{FF2B5EF4-FFF2-40B4-BE49-F238E27FC236}">
                  <a16:creationId xmlns:a16="http://schemas.microsoft.com/office/drawing/2014/main" id="{838A9B28-E245-B24A-B982-25D1B1534DF2}"/>
                </a:ext>
              </a:extLst>
            </p:cNvPr>
            <p:cNvPicPr>
              <a:picLocks noChangeAspect="1"/>
            </p:cNvPicPr>
            <p:nvPr/>
          </p:nvPicPr>
          <p:blipFill rotWithShape="1">
            <a:blip r:embed="rId4"/>
            <a:srcRect l="5866" t="38224" r="37932"/>
            <a:stretch/>
          </p:blipFill>
          <p:spPr>
            <a:xfrm>
              <a:off x="0" y="2543628"/>
              <a:ext cx="3516087" cy="4093027"/>
            </a:xfrm>
            <a:prstGeom prst="rect">
              <a:avLst/>
            </a:prstGeom>
          </p:spPr>
        </p:pic>
        <p:sp>
          <p:nvSpPr>
            <p:cNvPr id="14" name="Rectangle 13">
              <a:extLst>
                <a:ext uri="{FF2B5EF4-FFF2-40B4-BE49-F238E27FC236}">
                  <a16:creationId xmlns:a16="http://schemas.microsoft.com/office/drawing/2014/main" id="{787AFF19-450B-DC48-93DA-D8DDEA45AEDF}"/>
                </a:ext>
              </a:extLst>
            </p:cNvPr>
            <p:cNvSpPr/>
            <p:nvPr/>
          </p:nvSpPr>
          <p:spPr>
            <a:xfrm>
              <a:off x="2394857" y="2362200"/>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grpSp>
      <p:pic>
        <p:nvPicPr>
          <p:cNvPr id="4" name="Picture 3" descr="playplan mario.pdf">
            <a:extLst>
              <a:ext uri="{FF2B5EF4-FFF2-40B4-BE49-F238E27FC236}">
                <a16:creationId xmlns:a16="http://schemas.microsoft.com/office/drawing/2014/main" id="{04A8D90B-5563-754C-A512-0A0D240ECEA8}"/>
              </a:ext>
            </a:extLst>
          </p:cNvPr>
          <p:cNvPicPr>
            <a:picLocks noChangeAspect="1"/>
          </p:cNvPicPr>
          <p:nvPr/>
        </p:nvPicPr>
        <p:blipFill rotWithShape="1">
          <a:blip r:embed="rId5">
            <a:extLst>
              <a:ext uri="{28A0092B-C50C-407E-A947-70E740481C1C}">
                <a14:useLocalDpi xmlns:a14="http://schemas.microsoft.com/office/drawing/2010/main" val="0"/>
              </a:ext>
            </a:extLst>
          </a:blip>
          <a:srcRect l="13167" t="7350" r="2089" b="50627"/>
          <a:stretch/>
        </p:blipFill>
        <p:spPr>
          <a:xfrm rot="5400000">
            <a:off x="2952888" y="3509286"/>
            <a:ext cx="2930574" cy="1880636"/>
          </a:xfrm>
          <a:prstGeom prst="rect">
            <a:avLst/>
          </a:prstGeom>
          <a:ln>
            <a:solidFill>
              <a:srgbClr val="1F497D"/>
            </a:solidFill>
          </a:ln>
        </p:spPr>
      </p:pic>
      <p:sp>
        <p:nvSpPr>
          <p:cNvPr id="16" name="Cloud Callout 15">
            <a:extLst>
              <a:ext uri="{FF2B5EF4-FFF2-40B4-BE49-F238E27FC236}">
                <a16:creationId xmlns:a16="http://schemas.microsoft.com/office/drawing/2014/main" id="{CA5587F1-8D32-044A-A43C-EAA92F5CDD8B}"/>
              </a:ext>
            </a:extLst>
          </p:cNvPr>
          <p:cNvSpPr/>
          <p:nvPr/>
        </p:nvSpPr>
        <p:spPr>
          <a:xfrm>
            <a:off x="1135039" y="1145127"/>
            <a:ext cx="2971800" cy="1722991"/>
          </a:xfrm>
          <a:prstGeom prst="cloudCallout">
            <a:avLst>
              <a:gd name="adj1" fmla="val -35119"/>
              <a:gd name="adj2" fmla="val 70082"/>
            </a:avLst>
          </a:prstGeom>
          <a:solidFill>
            <a:srgbClr val="118A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latin typeface="Helvetica Neue"/>
            </a:endParaRPr>
          </a:p>
        </p:txBody>
      </p:sp>
      <p:pic>
        <p:nvPicPr>
          <p:cNvPr id="19" name="Picture 18">
            <a:extLst>
              <a:ext uri="{FF2B5EF4-FFF2-40B4-BE49-F238E27FC236}">
                <a16:creationId xmlns:a16="http://schemas.microsoft.com/office/drawing/2014/main" id="{EDB5280D-20BA-3049-AA2C-45D80336F8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82" b="94091" l="3944" r="97746"/>
                    </a14:imgEffect>
                  </a14:imgLayer>
                </a14:imgProps>
              </a:ext>
            </a:extLst>
          </a:blip>
          <a:stretch>
            <a:fillRect/>
          </a:stretch>
        </p:blipFill>
        <p:spPr>
          <a:xfrm flipH="1">
            <a:off x="1835019" y="1276104"/>
            <a:ext cx="1099686" cy="1362992"/>
          </a:xfrm>
          <a:prstGeom prst="rect">
            <a:avLst/>
          </a:prstGeom>
        </p:spPr>
      </p:pic>
      <p:pic>
        <p:nvPicPr>
          <p:cNvPr id="21" name="Picture 20">
            <a:extLst>
              <a:ext uri="{FF2B5EF4-FFF2-40B4-BE49-F238E27FC236}">
                <a16:creationId xmlns:a16="http://schemas.microsoft.com/office/drawing/2014/main" id="{DD4B3869-B698-584B-BEBE-D064D940891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26" b="96410" l="9585" r="92013"/>
                    </a14:imgEffect>
                  </a14:imgLayer>
                </a14:imgProps>
              </a:ext>
            </a:extLst>
          </a:blip>
          <a:stretch>
            <a:fillRect/>
          </a:stretch>
        </p:blipFill>
        <p:spPr>
          <a:xfrm rot="5247105">
            <a:off x="2835339" y="1783511"/>
            <a:ext cx="486785" cy="606538"/>
          </a:xfrm>
          <a:prstGeom prst="rect">
            <a:avLst/>
          </a:prstGeom>
        </p:spPr>
      </p:pic>
      <p:sp>
        <p:nvSpPr>
          <p:cNvPr id="2" name="Right Arrow 1">
            <a:extLst>
              <a:ext uri="{FF2B5EF4-FFF2-40B4-BE49-F238E27FC236}">
                <a16:creationId xmlns:a16="http://schemas.microsoft.com/office/drawing/2014/main" id="{97298358-095E-7947-8109-A3C38F4DFF3A}"/>
              </a:ext>
            </a:extLst>
          </p:cNvPr>
          <p:cNvSpPr/>
          <p:nvPr/>
        </p:nvSpPr>
        <p:spPr>
          <a:xfrm>
            <a:off x="2511737" y="4190857"/>
            <a:ext cx="880786" cy="289517"/>
          </a:xfrm>
          <a:prstGeom prst="rightArrow">
            <a:avLst/>
          </a:prstGeom>
          <a:solidFill>
            <a:srgbClr val="118A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
        <p:nvSpPr>
          <p:cNvPr id="12" name="Right Arrow 11">
            <a:extLst>
              <a:ext uri="{FF2B5EF4-FFF2-40B4-BE49-F238E27FC236}">
                <a16:creationId xmlns:a16="http://schemas.microsoft.com/office/drawing/2014/main" id="{47434C92-7092-4246-8758-D1E688A6C8CC}"/>
              </a:ext>
            </a:extLst>
          </p:cNvPr>
          <p:cNvSpPr/>
          <p:nvPr/>
        </p:nvSpPr>
        <p:spPr>
          <a:xfrm>
            <a:off x="5443827" y="4160087"/>
            <a:ext cx="880786" cy="289517"/>
          </a:xfrm>
          <a:prstGeom prst="rightArrow">
            <a:avLst/>
          </a:prstGeom>
          <a:solidFill>
            <a:srgbClr val="118A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Tree>
    <p:extLst>
      <p:ext uri="{BB962C8B-B14F-4D97-AF65-F5344CB8AC3E}">
        <p14:creationId xmlns:p14="http://schemas.microsoft.com/office/powerpoint/2010/main" val="261571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layplan mario.pdf">
            <a:extLst>
              <a:ext uri="{FF2B5EF4-FFF2-40B4-BE49-F238E27FC236}">
                <a16:creationId xmlns:a16="http://schemas.microsoft.com/office/drawing/2014/main" id="{04A8D90B-5563-754C-A512-0A0D240ECEA8}"/>
              </a:ext>
            </a:extLst>
          </p:cNvPr>
          <p:cNvPicPr>
            <a:picLocks noChangeAspect="1"/>
          </p:cNvPicPr>
          <p:nvPr/>
        </p:nvPicPr>
        <p:blipFill rotWithShape="1">
          <a:blip r:embed="rId3">
            <a:extLst>
              <a:ext uri="{28A0092B-C50C-407E-A947-70E740481C1C}">
                <a14:useLocalDpi xmlns:a14="http://schemas.microsoft.com/office/drawing/2010/main" val="0"/>
              </a:ext>
            </a:extLst>
          </a:blip>
          <a:srcRect l="13167" t="7350" r="2089" b="50627"/>
          <a:stretch/>
        </p:blipFill>
        <p:spPr>
          <a:xfrm rot="5400000">
            <a:off x="10767891" y="1687588"/>
            <a:ext cx="3903774" cy="2505167"/>
          </a:xfrm>
          <a:prstGeom prst="rect">
            <a:avLst/>
          </a:prstGeom>
          <a:ln>
            <a:solidFill>
              <a:srgbClr val="1F497D"/>
            </a:solidFill>
          </a:ln>
        </p:spPr>
      </p:pic>
      <p:cxnSp>
        <p:nvCxnSpPr>
          <p:cNvPr id="8" name="Straight Arrow Connector 7">
            <a:extLst>
              <a:ext uri="{FF2B5EF4-FFF2-40B4-BE49-F238E27FC236}">
                <a16:creationId xmlns:a16="http://schemas.microsoft.com/office/drawing/2014/main" id="{8811F677-903F-EB43-90CA-E45BF60E2935}"/>
              </a:ext>
            </a:extLst>
          </p:cNvPr>
          <p:cNvCxnSpPr>
            <a:cxnSpLocks/>
          </p:cNvCxnSpPr>
          <p:nvPr/>
        </p:nvCxnSpPr>
        <p:spPr>
          <a:xfrm>
            <a:off x="338924" y="6022428"/>
            <a:ext cx="8445747" cy="0"/>
          </a:xfrm>
          <a:prstGeom prst="straightConnector1">
            <a:avLst/>
          </a:prstGeom>
          <a:ln w="57150">
            <a:solidFill>
              <a:srgbClr val="9474B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7D767C-FFE3-6740-B625-3A51A6BC0706}"/>
              </a:ext>
            </a:extLst>
          </p:cNvPr>
          <p:cNvSpPr txBox="1"/>
          <p:nvPr/>
        </p:nvSpPr>
        <p:spPr>
          <a:xfrm>
            <a:off x="-1921697" y="6172424"/>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32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Development over time…</a:t>
            </a:r>
          </a:p>
          <a:p>
            <a:endParaRPr lang="en-US" sz="4800" dirty="0">
              <a:solidFill>
                <a:srgbClr val="9474B4"/>
              </a:solidFill>
            </a:endParaRPr>
          </a:p>
        </p:txBody>
      </p:sp>
      <p:pic>
        <p:nvPicPr>
          <p:cNvPr id="12" name="Content Placeholder 6" descr="Chaz level 1 no2.jpg">
            <a:extLst>
              <a:ext uri="{FF2B5EF4-FFF2-40B4-BE49-F238E27FC236}">
                <a16:creationId xmlns:a16="http://schemas.microsoft.com/office/drawing/2014/main" id="{A1E7C1B6-28FA-784B-82B5-13AEEC7D865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a:off x="338924" y="1794579"/>
            <a:ext cx="2445349" cy="3917286"/>
          </a:xfrm>
          <a:prstGeom prst="rect">
            <a:avLst/>
          </a:prstGeom>
          <a:ln w="6350">
            <a:solidFill>
              <a:schemeClr val="tx1"/>
            </a:solidFill>
          </a:ln>
        </p:spPr>
      </p:pic>
      <p:sp>
        <p:nvSpPr>
          <p:cNvPr id="9" name="TextBox 8">
            <a:extLst>
              <a:ext uri="{FF2B5EF4-FFF2-40B4-BE49-F238E27FC236}">
                <a16:creationId xmlns:a16="http://schemas.microsoft.com/office/drawing/2014/main" id="{44099613-30EA-3E4A-90BA-5871790D83D5}"/>
              </a:ext>
            </a:extLst>
          </p:cNvPr>
          <p:cNvSpPr txBox="1"/>
          <p:nvPr/>
        </p:nvSpPr>
        <p:spPr>
          <a:xfrm>
            <a:off x="111986" y="627985"/>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Activity:</a:t>
            </a:r>
          </a:p>
          <a:p>
            <a:r>
              <a:rPr lang="en-US" sz="4200" dirty="0">
                <a:solidFill>
                  <a:srgbClr val="118ACB"/>
                </a:solidFill>
                <a:latin typeface="Helvetica Neue" charset="0"/>
                <a:ea typeface="Helvetica Neue" charset="0"/>
                <a:cs typeface="Helvetica Neue" charset="0"/>
              </a:rPr>
              <a:t>Play Planning</a:t>
            </a:r>
          </a:p>
          <a:p>
            <a:endParaRPr lang="en-US" sz="4800" dirty="0">
              <a:solidFill>
                <a:srgbClr val="118ACB"/>
              </a:solidFill>
            </a:endParaRPr>
          </a:p>
        </p:txBody>
      </p:sp>
      <p:pic>
        <p:nvPicPr>
          <p:cNvPr id="11" name="Picture 10" descr="pp.pdf">
            <a:extLst>
              <a:ext uri="{FF2B5EF4-FFF2-40B4-BE49-F238E27FC236}">
                <a16:creationId xmlns:a16="http://schemas.microsoft.com/office/drawing/2014/main" id="{E2943EE3-396D-884D-B9B2-DA50C54C9B30}"/>
              </a:ext>
            </a:extLst>
          </p:cNvPr>
          <p:cNvPicPr>
            <a:picLocks noChangeAspect="1"/>
          </p:cNvPicPr>
          <p:nvPr/>
        </p:nvPicPr>
        <p:blipFill rotWithShape="1">
          <a:blip r:embed="rId6">
            <a:extLst>
              <a:ext uri="{28A0092B-C50C-407E-A947-70E740481C1C}">
                <a14:useLocalDpi xmlns:a14="http://schemas.microsoft.com/office/drawing/2010/main" val="0"/>
              </a:ext>
            </a:extLst>
          </a:blip>
          <a:srcRect l="6039" t="212" r="2010" b="49894"/>
          <a:stretch/>
        </p:blipFill>
        <p:spPr>
          <a:xfrm rot="5400000">
            <a:off x="2477839" y="2373596"/>
            <a:ext cx="3888668" cy="2730634"/>
          </a:xfrm>
          <a:prstGeom prst="rect">
            <a:avLst/>
          </a:prstGeom>
          <a:ln>
            <a:solidFill>
              <a:srgbClr val="000000"/>
            </a:solidFill>
          </a:ln>
        </p:spPr>
      </p:pic>
      <p:pic>
        <p:nvPicPr>
          <p:cNvPr id="13" name="Picture 12">
            <a:extLst>
              <a:ext uri="{FF2B5EF4-FFF2-40B4-BE49-F238E27FC236}">
                <a16:creationId xmlns:a16="http://schemas.microsoft.com/office/drawing/2014/main" id="{A9CF7CA1-B746-3A43-BEDE-CE5DC67E95AB}"/>
              </a:ext>
            </a:extLst>
          </p:cNvPr>
          <p:cNvPicPr>
            <a:picLocks noChangeAspect="1"/>
          </p:cNvPicPr>
          <p:nvPr/>
        </p:nvPicPr>
        <p:blipFill>
          <a:blip r:embed="rId7"/>
          <a:stretch>
            <a:fillRect/>
          </a:stretch>
        </p:blipFill>
        <p:spPr>
          <a:xfrm>
            <a:off x="6090516" y="1821579"/>
            <a:ext cx="2694155" cy="3903775"/>
          </a:xfrm>
          <a:prstGeom prst="rect">
            <a:avLst/>
          </a:prstGeom>
          <a:ln>
            <a:solidFill>
              <a:schemeClr val="tx1"/>
            </a:solidFill>
          </a:ln>
        </p:spPr>
      </p:pic>
    </p:spTree>
    <p:extLst>
      <p:ext uri="{BB962C8B-B14F-4D97-AF65-F5344CB8AC3E}">
        <p14:creationId xmlns:p14="http://schemas.microsoft.com/office/powerpoint/2010/main" val="2735123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5F38EA97-0E14-C140-8105-3D45AAA66427}"/>
              </a:ext>
            </a:extLst>
          </p:cNvPr>
          <p:cNvSpPr txBox="1">
            <a:spLocks/>
          </p:cNvSpPr>
          <p:nvPr/>
        </p:nvSpPr>
        <p:spPr>
          <a:xfrm>
            <a:off x="4602874" y="1441284"/>
            <a:ext cx="3626453" cy="3079772"/>
          </a:xfrm>
          <a:prstGeom prst="rect">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Family</a:t>
            </a:r>
          </a:p>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Grocery Store</a:t>
            </a:r>
          </a:p>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Restaurant</a:t>
            </a:r>
          </a:p>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Hospital</a:t>
            </a:r>
          </a:p>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Pet/Vet</a:t>
            </a:r>
          </a:p>
          <a:p>
            <a:pPr>
              <a:buFont typeface="Arial"/>
              <a:buChar char="•"/>
              <a:defRP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more!</a:t>
            </a:r>
          </a:p>
        </p:txBody>
      </p:sp>
      <p:grpSp>
        <p:nvGrpSpPr>
          <p:cNvPr id="39" name="Group 38">
            <a:extLst>
              <a:ext uri="{FF2B5EF4-FFF2-40B4-BE49-F238E27FC236}">
                <a16:creationId xmlns:a16="http://schemas.microsoft.com/office/drawing/2014/main" id="{09318AB7-EC92-7244-9768-AFBC4C6F5316}"/>
              </a:ext>
            </a:extLst>
          </p:cNvPr>
          <p:cNvGrpSpPr/>
          <p:nvPr/>
        </p:nvGrpSpPr>
        <p:grpSpPr>
          <a:xfrm>
            <a:off x="1257637" y="4360147"/>
            <a:ext cx="6343712" cy="2587533"/>
            <a:chOff x="163186" y="3975619"/>
            <a:chExt cx="6343712" cy="2587533"/>
          </a:xfrm>
        </p:grpSpPr>
        <p:grpSp>
          <p:nvGrpSpPr>
            <p:cNvPr id="6" name="Group 5">
              <a:extLst>
                <a:ext uri="{FF2B5EF4-FFF2-40B4-BE49-F238E27FC236}">
                  <a16:creationId xmlns:a16="http://schemas.microsoft.com/office/drawing/2014/main" id="{EC1485B6-8B3C-BC46-B026-59558052AFEF}"/>
                </a:ext>
              </a:extLst>
            </p:cNvPr>
            <p:cNvGrpSpPr/>
            <p:nvPr/>
          </p:nvGrpSpPr>
          <p:grpSpPr>
            <a:xfrm>
              <a:off x="2350622" y="4667074"/>
              <a:ext cx="1490936" cy="1896078"/>
              <a:chOff x="772138" y="5039047"/>
              <a:chExt cx="1475646" cy="1639113"/>
            </a:xfrm>
          </p:grpSpPr>
          <p:pic>
            <p:nvPicPr>
              <p:cNvPr id="7" name="Picture 6">
                <a:extLst>
                  <a:ext uri="{FF2B5EF4-FFF2-40B4-BE49-F238E27FC236}">
                    <a16:creationId xmlns:a16="http://schemas.microsoft.com/office/drawing/2014/main" id="{9E8637EE-1547-5B4B-8BA2-32B62D3569A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3825" y="5039047"/>
                <a:ext cx="1133959" cy="1155453"/>
              </a:xfrm>
              <a:prstGeom prst="rect">
                <a:avLst/>
              </a:prstGeom>
              <a:noFill/>
              <a:ln>
                <a:noFill/>
              </a:ln>
            </p:spPr>
          </p:pic>
          <p:pic>
            <p:nvPicPr>
              <p:cNvPr id="8" name="Picture 7" descr="22751074_S grocery basket.jpg">
                <a:extLst>
                  <a:ext uri="{FF2B5EF4-FFF2-40B4-BE49-F238E27FC236}">
                    <a16:creationId xmlns:a16="http://schemas.microsoft.com/office/drawing/2014/main" id="{C3266B39-3442-BF46-BD3F-D23334A877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2138" y="5379434"/>
                <a:ext cx="1292954" cy="1298726"/>
              </a:xfrm>
              <a:prstGeom prst="rect">
                <a:avLst/>
              </a:prstGeom>
            </p:spPr>
          </p:pic>
        </p:grpSp>
        <p:grpSp>
          <p:nvGrpSpPr>
            <p:cNvPr id="9" name="Group 8">
              <a:extLst>
                <a:ext uri="{FF2B5EF4-FFF2-40B4-BE49-F238E27FC236}">
                  <a16:creationId xmlns:a16="http://schemas.microsoft.com/office/drawing/2014/main" id="{A474F844-0827-6E4E-9C80-8D5FC5A589C0}"/>
                </a:ext>
              </a:extLst>
            </p:cNvPr>
            <p:cNvGrpSpPr/>
            <p:nvPr/>
          </p:nvGrpSpPr>
          <p:grpSpPr>
            <a:xfrm>
              <a:off x="1367547" y="3975619"/>
              <a:ext cx="1309905" cy="2075780"/>
              <a:chOff x="3330469" y="4460229"/>
              <a:chExt cx="1268244" cy="1754414"/>
            </a:xfrm>
          </p:grpSpPr>
          <p:pic>
            <p:nvPicPr>
              <p:cNvPr id="10" name="Picture 9">
                <a:extLst>
                  <a:ext uri="{FF2B5EF4-FFF2-40B4-BE49-F238E27FC236}">
                    <a16:creationId xmlns:a16="http://schemas.microsoft.com/office/drawing/2014/main" id="{2C9495B5-5C7F-7443-882D-496A822E8512}"/>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3330469" y="5059190"/>
                <a:ext cx="1133959" cy="1155453"/>
              </a:xfrm>
              <a:prstGeom prst="rect">
                <a:avLst/>
              </a:prstGeom>
              <a:noFill/>
              <a:ln>
                <a:noFill/>
              </a:ln>
            </p:spPr>
          </p:pic>
          <p:pic>
            <p:nvPicPr>
              <p:cNvPr id="11" name="Picture 10" descr="chef hat.jpg">
                <a:extLst>
                  <a:ext uri="{FF2B5EF4-FFF2-40B4-BE49-F238E27FC236}">
                    <a16:creationId xmlns:a16="http://schemas.microsoft.com/office/drawing/2014/main" id="{956D3CE5-F427-6045-A4AD-24D2DCCBF3A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7037" l="0" r="98065">
                            <a14:foregroundMark x1="19355" y1="17778" x2="38710" y2="74815"/>
                            <a14:foregroundMark x1="54194" y1="14074" x2="50323" y2="78519"/>
                            <a14:foregroundMark x1="70968" y1="22963" x2="70968" y2="52593"/>
                            <a14:foregroundMark x1="73548" y1="57778" x2="93548" y2="57778"/>
                          </a14:backgroundRemoval>
                        </a14:imgEffect>
                      </a14:imgLayer>
                    </a14:imgProps>
                  </a:ext>
                  <a:ext uri="{28A0092B-C50C-407E-A947-70E740481C1C}">
                    <a14:useLocalDpi xmlns:a14="http://schemas.microsoft.com/office/drawing/2010/main"/>
                  </a:ext>
                </a:extLst>
              </a:blip>
              <a:srcRect/>
              <a:stretch/>
            </p:blipFill>
            <p:spPr>
              <a:xfrm rot="20949949">
                <a:off x="3687562" y="4460229"/>
                <a:ext cx="911151" cy="794436"/>
              </a:xfrm>
              <a:prstGeom prst="rect">
                <a:avLst/>
              </a:prstGeom>
            </p:spPr>
          </p:pic>
        </p:grpSp>
        <p:grpSp>
          <p:nvGrpSpPr>
            <p:cNvPr id="38" name="Group 37">
              <a:extLst>
                <a:ext uri="{FF2B5EF4-FFF2-40B4-BE49-F238E27FC236}">
                  <a16:creationId xmlns:a16="http://schemas.microsoft.com/office/drawing/2014/main" id="{5A2318AA-6421-6948-8B7C-8EAD030940B3}"/>
                </a:ext>
              </a:extLst>
            </p:cNvPr>
            <p:cNvGrpSpPr/>
            <p:nvPr/>
          </p:nvGrpSpPr>
          <p:grpSpPr>
            <a:xfrm>
              <a:off x="163186" y="4683442"/>
              <a:ext cx="1184367" cy="1369153"/>
              <a:chOff x="220019" y="4699953"/>
              <a:chExt cx="862995" cy="999566"/>
            </a:xfrm>
          </p:grpSpPr>
          <p:pic>
            <p:nvPicPr>
              <p:cNvPr id="12" name="Content Placeholder 12">
                <a:extLst>
                  <a:ext uri="{FF2B5EF4-FFF2-40B4-BE49-F238E27FC236}">
                    <a16:creationId xmlns:a16="http://schemas.microsoft.com/office/drawing/2014/main" id="{827F0F8D-B084-7A41-86F2-2FD67FE6A475}"/>
                  </a:ext>
                </a:extLst>
              </p:cNvPr>
              <p:cNvPicPr>
                <a:picLocks/>
              </p:cNvPicPr>
              <p:nvPr/>
            </p:nvPicPr>
            <p:blipFill>
              <a:blip r:embed="rId9" cstate="print">
                <a:extLst>
                  <a:ext uri="{28A0092B-C50C-407E-A947-70E740481C1C}">
                    <a14:useLocalDpi xmlns:a14="http://schemas.microsoft.com/office/drawing/2010/main"/>
                  </a:ext>
                </a:extLst>
              </a:blip>
              <a:srcRect/>
              <a:stretch>
                <a:fillRect/>
              </a:stretch>
            </p:blipFill>
            <p:spPr bwMode="auto">
              <a:xfrm>
                <a:off x="220019" y="4699953"/>
                <a:ext cx="862995" cy="999566"/>
              </a:xfrm>
              <a:prstGeom prst="rect">
                <a:avLst/>
              </a:prstGeom>
              <a:noFill/>
              <a:ln>
                <a:noFill/>
              </a:ln>
            </p:spPr>
          </p:pic>
          <p:pic>
            <p:nvPicPr>
              <p:cNvPr id="13" name="Picture 12" descr="baby bottle .jpg">
                <a:extLst>
                  <a:ext uri="{FF2B5EF4-FFF2-40B4-BE49-F238E27FC236}">
                    <a16:creationId xmlns:a16="http://schemas.microsoft.com/office/drawing/2014/main" id="{A0A065FB-572D-394A-81A7-57B5D741682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935" b="98442" l="0" r="100000"/>
                        </a14:imgEffect>
                      </a14:imgLayer>
                    </a14:imgProps>
                  </a:ext>
                  <a:ext uri="{28A0092B-C50C-407E-A947-70E740481C1C}">
                    <a14:useLocalDpi xmlns:a14="http://schemas.microsoft.com/office/drawing/2010/main"/>
                  </a:ext>
                </a:extLst>
              </a:blip>
              <a:srcRect/>
              <a:stretch/>
            </p:blipFill>
            <p:spPr>
              <a:xfrm rot="20956678">
                <a:off x="520650" y="5213678"/>
                <a:ext cx="194071" cy="470991"/>
              </a:xfrm>
              <a:prstGeom prst="rect">
                <a:avLst/>
              </a:prstGeom>
            </p:spPr>
          </p:pic>
        </p:grpSp>
        <p:grpSp>
          <p:nvGrpSpPr>
            <p:cNvPr id="14" name="Group 13">
              <a:extLst>
                <a:ext uri="{FF2B5EF4-FFF2-40B4-BE49-F238E27FC236}">
                  <a16:creationId xmlns:a16="http://schemas.microsoft.com/office/drawing/2014/main" id="{808895A6-2E9D-7741-A007-FE9FC7F49C15}"/>
                </a:ext>
              </a:extLst>
            </p:cNvPr>
            <p:cNvGrpSpPr/>
            <p:nvPr/>
          </p:nvGrpSpPr>
          <p:grpSpPr>
            <a:xfrm>
              <a:off x="4018080" y="4676782"/>
              <a:ext cx="1442018" cy="1848156"/>
              <a:chOff x="1113825" y="5050118"/>
              <a:chExt cx="1477722" cy="1647086"/>
            </a:xfrm>
          </p:grpSpPr>
          <p:pic>
            <p:nvPicPr>
              <p:cNvPr id="15" name="Picture 14">
                <a:extLst>
                  <a:ext uri="{FF2B5EF4-FFF2-40B4-BE49-F238E27FC236}">
                    <a16:creationId xmlns:a16="http://schemas.microsoft.com/office/drawing/2014/main" id="{C738A823-E73D-A742-BC45-318E0CB54965}"/>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1113825" y="5050118"/>
                <a:ext cx="1133959" cy="1155453"/>
              </a:xfrm>
              <a:prstGeom prst="rect">
                <a:avLst/>
              </a:prstGeom>
              <a:noFill/>
              <a:ln>
                <a:noFill/>
              </a:ln>
            </p:spPr>
          </p:pic>
          <p:pic>
            <p:nvPicPr>
              <p:cNvPr id="16" name="Picture 15" descr="10019489_S stethoscope.jpg">
                <a:extLst>
                  <a:ext uri="{FF2B5EF4-FFF2-40B4-BE49-F238E27FC236}">
                    <a16:creationId xmlns:a16="http://schemas.microsoft.com/office/drawing/2014/main" id="{92FBA4C0-C6A1-1845-853A-176B571A0A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89" b="96667" l="3038" r="99494"/>
                        </a14:imgEffect>
                      </a14:imgLayer>
                    </a14:imgProps>
                  </a:ext>
                  <a:ext uri="{28A0092B-C50C-407E-A947-70E740481C1C}">
                    <a14:useLocalDpi xmlns:a14="http://schemas.microsoft.com/office/drawing/2010/main"/>
                  </a:ext>
                </a:extLst>
              </a:blip>
              <a:stretch>
                <a:fillRect/>
              </a:stretch>
            </p:blipFill>
            <p:spPr>
              <a:xfrm>
                <a:off x="1487719" y="5439679"/>
                <a:ext cx="1103828" cy="1257525"/>
              </a:xfrm>
              <a:prstGeom prst="rect">
                <a:avLst/>
              </a:prstGeom>
            </p:spPr>
          </p:pic>
        </p:grpSp>
        <p:grpSp>
          <p:nvGrpSpPr>
            <p:cNvPr id="17" name="Group 16">
              <a:extLst>
                <a:ext uri="{FF2B5EF4-FFF2-40B4-BE49-F238E27FC236}">
                  <a16:creationId xmlns:a16="http://schemas.microsoft.com/office/drawing/2014/main" id="{19479BEF-1742-864A-94C4-9BE39BB66996}"/>
                </a:ext>
              </a:extLst>
            </p:cNvPr>
            <p:cNvGrpSpPr/>
            <p:nvPr/>
          </p:nvGrpSpPr>
          <p:grpSpPr>
            <a:xfrm>
              <a:off x="5457893" y="4699662"/>
              <a:ext cx="1049005" cy="1368289"/>
              <a:chOff x="4191000" y="4615319"/>
              <a:chExt cx="1752599" cy="1741031"/>
            </a:xfrm>
          </p:grpSpPr>
          <p:pic>
            <p:nvPicPr>
              <p:cNvPr id="18" name="Picture 17">
                <a:extLst>
                  <a:ext uri="{FF2B5EF4-FFF2-40B4-BE49-F238E27FC236}">
                    <a16:creationId xmlns:a16="http://schemas.microsoft.com/office/drawing/2014/main" id="{EDF1B512-29ED-C240-B2A6-B48B62EE7C19}"/>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4191000" y="4615319"/>
                <a:ext cx="1752599" cy="1741031"/>
              </a:xfrm>
              <a:prstGeom prst="rect">
                <a:avLst/>
              </a:prstGeom>
              <a:noFill/>
              <a:ln>
                <a:noFill/>
              </a:ln>
            </p:spPr>
          </p:pic>
          <p:pic>
            <p:nvPicPr>
              <p:cNvPr id="19" name="Picture 18" descr="16739262_S comb.jpg">
                <a:extLst>
                  <a:ext uri="{FF2B5EF4-FFF2-40B4-BE49-F238E27FC236}">
                    <a16:creationId xmlns:a16="http://schemas.microsoft.com/office/drawing/2014/main" id="{A80057D7-4976-9149-87B4-C5F9D559845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222" b="100000" l="0" r="97472"/>
                        </a14:imgEffect>
                      </a14:imgLayer>
                    </a14:imgProps>
                  </a:ext>
                  <a:ext uri="{28A0092B-C50C-407E-A947-70E740481C1C}">
                    <a14:useLocalDpi xmlns:a14="http://schemas.microsoft.com/office/drawing/2010/main"/>
                  </a:ext>
                </a:extLst>
              </a:blip>
              <a:stretch>
                <a:fillRect/>
              </a:stretch>
            </p:blipFill>
            <p:spPr>
              <a:xfrm rot="17621085">
                <a:off x="4498442" y="5366492"/>
                <a:ext cx="736614" cy="931113"/>
              </a:xfrm>
              <a:prstGeom prst="rect">
                <a:avLst/>
              </a:prstGeom>
            </p:spPr>
          </p:pic>
        </p:grpSp>
      </p:grpSp>
      <p:sp>
        <p:nvSpPr>
          <p:cNvPr id="22" name="TextBox 21">
            <a:extLst>
              <a:ext uri="{FF2B5EF4-FFF2-40B4-BE49-F238E27FC236}">
                <a16:creationId xmlns:a16="http://schemas.microsoft.com/office/drawing/2014/main" id="{4CACB1B0-80B1-4246-B3E0-5942CC9F756B}"/>
              </a:ext>
            </a:extLst>
          </p:cNvPr>
          <p:cNvSpPr txBox="1"/>
          <p:nvPr/>
        </p:nvSpPr>
        <p:spPr>
          <a:xfrm>
            <a:off x="111986" y="598168"/>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Make-Believe Play Themes</a:t>
            </a:r>
          </a:p>
          <a:p>
            <a:endParaRPr lang="en-US" sz="4800" dirty="0">
              <a:solidFill>
                <a:srgbClr val="118ACB"/>
              </a:solidFill>
            </a:endParaRPr>
          </a:p>
        </p:txBody>
      </p:sp>
      <p:grpSp>
        <p:nvGrpSpPr>
          <p:cNvPr id="23" name="Group 22">
            <a:extLst>
              <a:ext uri="{FF2B5EF4-FFF2-40B4-BE49-F238E27FC236}">
                <a16:creationId xmlns:a16="http://schemas.microsoft.com/office/drawing/2014/main" id="{9FB175C4-2909-C949-ACCF-D69A294C54B2}"/>
              </a:ext>
            </a:extLst>
          </p:cNvPr>
          <p:cNvGrpSpPr/>
          <p:nvPr/>
        </p:nvGrpSpPr>
        <p:grpSpPr>
          <a:xfrm>
            <a:off x="876013" y="1101382"/>
            <a:ext cx="3582595" cy="3448897"/>
            <a:chOff x="-189368" y="-237352"/>
            <a:chExt cx="4589936" cy="4596873"/>
          </a:xfrm>
        </p:grpSpPr>
        <p:pic>
          <p:nvPicPr>
            <p:cNvPr id="24" name="Picture 23" descr="Play Planning Wheel_Lakeshore.jpg">
              <a:extLst>
                <a:ext uri="{FF2B5EF4-FFF2-40B4-BE49-F238E27FC236}">
                  <a16:creationId xmlns:a16="http://schemas.microsoft.com/office/drawing/2014/main" id="{57EB3223-4E8B-AB47-BCC4-8CF85DB761E0}"/>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4427" b="96177" l="3239" r="92915"/>
                      </a14:imgEffect>
                    </a14:imgLayer>
                  </a14:imgProps>
                </a:ext>
                <a:ext uri="{28A0092B-C50C-407E-A947-70E740481C1C}">
                  <a14:useLocalDpi xmlns:a14="http://schemas.microsoft.com/office/drawing/2010/main" val="0"/>
                </a:ext>
              </a:extLst>
            </a:blip>
            <a:stretch>
              <a:fillRect/>
            </a:stretch>
          </p:blipFill>
          <p:spPr>
            <a:xfrm>
              <a:off x="778693" y="598396"/>
              <a:ext cx="2996836" cy="3015035"/>
            </a:xfrm>
            <a:prstGeom prst="rect">
              <a:avLst/>
            </a:prstGeom>
          </p:spPr>
        </p:pic>
        <p:pic>
          <p:nvPicPr>
            <p:cNvPr id="25" name="Picture 24" descr="colored clothespins.jpg">
              <a:extLst>
                <a:ext uri="{FF2B5EF4-FFF2-40B4-BE49-F238E27FC236}">
                  <a16:creationId xmlns:a16="http://schemas.microsoft.com/office/drawing/2014/main" id="{2ACD0EAE-18F4-A24B-8ED8-65ACCB73FE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889" b="96222" l="74667" r="96889"/>
                      </a14:imgEffect>
                    </a14:imgLayer>
                  </a14:imgProps>
                </a:ext>
                <a:ext uri="{28A0092B-C50C-407E-A947-70E740481C1C}">
                  <a14:useLocalDpi xmlns:a14="http://schemas.microsoft.com/office/drawing/2010/main" val="0"/>
                </a:ext>
              </a:extLst>
            </a:blip>
            <a:srcRect l="72000"/>
            <a:stretch/>
          </p:blipFill>
          <p:spPr>
            <a:xfrm rot="611927">
              <a:off x="2415460" y="-237352"/>
              <a:ext cx="423151" cy="1511253"/>
            </a:xfrm>
            <a:prstGeom prst="rect">
              <a:avLst/>
            </a:prstGeom>
          </p:spPr>
        </p:pic>
        <p:pic>
          <p:nvPicPr>
            <p:cNvPr id="26" name="Picture 25" descr="colored clothespins.jpg">
              <a:extLst>
                <a:ext uri="{FF2B5EF4-FFF2-40B4-BE49-F238E27FC236}">
                  <a16:creationId xmlns:a16="http://schemas.microsoft.com/office/drawing/2014/main" id="{979F3894-AB06-EA41-9926-FA67C31F5FB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889" b="96222" l="74667" r="96889"/>
                      </a14:imgEffect>
                    </a14:imgLayer>
                  </a14:imgProps>
                </a:ext>
                <a:ext uri="{28A0092B-C50C-407E-A947-70E740481C1C}">
                  <a14:useLocalDpi xmlns:a14="http://schemas.microsoft.com/office/drawing/2010/main" val="0"/>
                </a:ext>
              </a:extLst>
            </a:blip>
            <a:srcRect l="72000"/>
            <a:stretch/>
          </p:blipFill>
          <p:spPr>
            <a:xfrm rot="21033397">
              <a:off x="1664042" y="-215037"/>
              <a:ext cx="423151" cy="1511253"/>
            </a:xfrm>
            <a:prstGeom prst="rect">
              <a:avLst/>
            </a:prstGeom>
          </p:spPr>
        </p:pic>
        <p:pic>
          <p:nvPicPr>
            <p:cNvPr id="27" name="Picture 26" descr="colored clothespins.jpg">
              <a:extLst>
                <a:ext uri="{FF2B5EF4-FFF2-40B4-BE49-F238E27FC236}">
                  <a16:creationId xmlns:a16="http://schemas.microsoft.com/office/drawing/2014/main" id="{757F8404-E88A-7146-844D-FEF991B71FAF}"/>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111" b="94889" l="27111" r="49778"/>
                      </a14:imgEffect>
                    </a14:imgLayer>
                  </a14:imgProps>
                </a:ext>
                <a:ext uri="{28A0092B-C50C-407E-A947-70E740481C1C}">
                  <a14:useLocalDpi xmlns:a14="http://schemas.microsoft.com/office/drawing/2010/main" val="0"/>
                </a:ext>
              </a:extLst>
            </a:blip>
            <a:srcRect l="24556" r="47389"/>
            <a:stretch/>
          </p:blipFill>
          <p:spPr>
            <a:xfrm rot="3063774" flipH="1">
              <a:off x="3493835" y="737657"/>
              <a:ext cx="397310" cy="1416156"/>
            </a:xfrm>
            <a:prstGeom prst="rect">
              <a:avLst/>
            </a:prstGeom>
          </p:spPr>
        </p:pic>
        <p:pic>
          <p:nvPicPr>
            <p:cNvPr id="28" name="Picture 27" descr="colored clothespins.jpg">
              <a:extLst>
                <a:ext uri="{FF2B5EF4-FFF2-40B4-BE49-F238E27FC236}">
                  <a16:creationId xmlns:a16="http://schemas.microsoft.com/office/drawing/2014/main" id="{D6722836-9B48-9747-BEDC-0E33C7CFCC40}"/>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5111" b="94889" l="27111" r="49778"/>
                      </a14:imgEffect>
                    </a14:imgLayer>
                  </a14:imgProps>
                </a:ext>
                <a:ext uri="{28A0092B-C50C-407E-A947-70E740481C1C}">
                  <a14:useLocalDpi xmlns:a14="http://schemas.microsoft.com/office/drawing/2010/main" val="0"/>
                </a:ext>
              </a:extLst>
            </a:blip>
            <a:srcRect l="24556" r="47389"/>
            <a:stretch/>
          </p:blipFill>
          <p:spPr>
            <a:xfrm rot="1303913" flipH="1">
              <a:off x="3066662" y="142875"/>
              <a:ext cx="397310" cy="1416156"/>
            </a:xfrm>
            <a:prstGeom prst="rect">
              <a:avLst/>
            </a:prstGeom>
          </p:spPr>
        </p:pic>
        <p:pic>
          <p:nvPicPr>
            <p:cNvPr id="29" name="Picture 28" descr="colored clothespins.jpg">
              <a:extLst>
                <a:ext uri="{FF2B5EF4-FFF2-40B4-BE49-F238E27FC236}">
                  <a16:creationId xmlns:a16="http://schemas.microsoft.com/office/drawing/2014/main" id="{93986C17-7A87-6947-8DCD-AE55D6140DD8}"/>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4222" b="95333" l="2667" r="25556"/>
                      </a14:imgEffect>
                    </a14:imgLayer>
                  </a14:imgProps>
                </a:ext>
                <a:ext uri="{28A0092B-C50C-407E-A947-70E740481C1C}">
                  <a14:useLocalDpi xmlns:a14="http://schemas.microsoft.com/office/drawing/2010/main" val="0"/>
                </a:ext>
              </a:extLst>
            </a:blip>
            <a:srcRect r="71389"/>
            <a:stretch/>
          </p:blipFill>
          <p:spPr>
            <a:xfrm rot="14161648">
              <a:off x="517312" y="2047876"/>
              <a:ext cx="396572" cy="1386077"/>
            </a:xfrm>
            <a:prstGeom prst="rect">
              <a:avLst/>
            </a:prstGeom>
          </p:spPr>
        </p:pic>
        <p:pic>
          <p:nvPicPr>
            <p:cNvPr id="30" name="Picture 29" descr="colored clothespins.jpg">
              <a:extLst>
                <a:ext uri="{FF2B5EF4-FFF2-40B4-BE49-F238E27FC236}">
                  <a16:creationId xmlns:a16="http://schemas.microsoft.com/office/drawing/2014/main" id="{84DF495D-997C-2C49-B8AF-A148DCC7E0B0}"/>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4222" b="95333" l="2667" r="25556"/>
                      </a14:imgEffect>
                    </a14:imgLayer>
                  </a14:imgProps>
                </a:ext>
                <a:ext uri="{28A0092B-C50C-407E-A947-70E740481C1C}">
                  <a14:useLocalDpi xmlns:a14="http://schemas.microsoft.com/office/drawing/2010/main" val="0"/>
                </a:ext>
              </a:extLst>
            </a:blip>
            <a:srcRect r="71389"/>
            <a:stretch/>
          </p:blipFill>
          <p:spPr>
            <a:xfrm rot="13669131">
              <a:off x="908353" y="2452896"/>
              <a:ext cx="396572" cy="1386077"/>
            </a:xfrm>
            <a:prstGeom prst="rect">
              <a:avLst/>
            </a:prstGeom>
          </p:spPr>
        </p:pic>
        <p:pic>
          <p:nvPicPr>
            <p:cNvPr id="31" name="Picture 30" descr="colored clothespins.jpg">
              <a:extLst>
                <a:ext uri="{FF2B5EF4-FFF2-40B4-BE49-F238E27FC236}">
                  <a16:creationId xmlns:a16="http://schemas.microsoft.com/office/drawing/2014/main" id="{3670A2C1-E823-014B-BA1E-985B1139A27E}"/>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4000" b="94889" l="50889" r="72000"/>
                      </a14:imgEffect>
                    </a14:imgLayer>
                  </a14:imgProps>
                </a:ext>
                <a:ext uri="{28A0092B-C50C-407E-A947-70E740481C1C}">
                  <a14:useLocalDpi xmlns:a14="http://schemas.microsoft.com/office/drawing/2010/main" val="0"/>
                </a:ext>
              </a:extLst>
            </a:blip>
            <a:srcRect l="48278" r="25055"/>
            <a:stretch/>
          </p:blipFill>
          <p:spPr>
            <a:xfrm rot="6572306">
              <a:off x="3484525" y="1953555"/>
              <a:ext cx="302500" cy="1134376"/>
            </a:xfrm>
            <a:prstGeom prst="rect">
              <a:avLst/>
            </a:prstGeom>
          </p:spPr>
        </p:pic>
        <p:pic>
          <p:nvPicPr>
            <p:cNvPr id="32" name="Picture 31" descr="colored clothespins.jpg">
              <a:extLst>
                <a:ext uri="{FF2B5EF4-FFF2-40B4-BE49-F238E27FC236}">
                  <a16:creationId xmlns:a16="http://schemas.microsoft.com/office/drawing/2014/main" id="{BBA1F28F-5D14-4741-A5BC-10A31095C24E}"/>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4000" b="94889" l="50889" r="72000"/>
                      </a14:imgEffect>
                    </a14:imgLayer>
                  </a14:imgProps>
                </a:ext>
                <a:ext uri="{28A0092B-C50C-407E-A947-70E740481C1C}">
                  <a14:useLocalDpi xmlns:a14="http://schemas.microsoft.com/office/drawing/2010/main" val="0"/>
                </a:ext>
              </a:extLst>
            </a:blip>
            <a:srcRect l="48278" r="25055"/>
            <a:stretch/>
          </p:blipFill>
          <p:spPr>
            <a:xfrm rot="7377727">
              <a:off x="3257894" y="2388773"/>
              <a:ext cx="302501" cy="1134378"/>
            </a:xfrm>
            <a:prstGeom prst="rect">
              <a:avLst/>
            </a:prstGeom>
          </p:spPr>
        </p:pic>
        <p:pic>
          <p:nvPicPr>
            <p:cNvPr id="33" name="Picture 32" descr="clothespin wood.jpg">
              <a:extLst>
                <a:ext uri="{FF2B5EF4-FFF2-40B4-BE49-F238E27FC236}">
                  <a16:creationId xmlns:a16="http://schemas.microsoft.com/office/drawing/2014/main" id="{F794C2A6-FF4A-4B4E-AD7A-6FFCAFA86339}"/>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6667" b="90000" l="34444" r="61333"/>
                      </a14:imgEffect>
                    </a14:imgLayer>
                  </a14:imgProps>
                </a:ext>
                <a:ext uri="{28A0092B-C50C-407E-A947-70E740481C1C}">
                  <a14:useLocalDpi xmlns:a14="http://schemas.microsoft.com/office/drawing/2010/main" val="0"/>
                </a:ext>
              </a:extLst>
            </a:blip>
            <a:srcRect l="37629" r="42092"/>
            <a:stretch/>
          </p:blipFill>
          <p:spPr>
            <a:xfrm rot="16872320">
              <a:off x="395288" y="821392"/>
              <a:ext cx="511175" cy="1680488"/>
            </a:xfrm>
            <a:prstGeom prst="rect">
              <a:avLst/>
            </a:prstGeom>
          </p:spPr>
        </p:pic>
        <p:pic>
          <p:nvPicPr>
            <p:cNvPr id="34" name="Picture 33" descr="clothespin wood.jpg">
              <a:extLst>
                <a:ext uri="{FF2B5EF4-FFF2-40B4-BE49-F238E27FC236}">
                  <a16:creationId xmlns:a16="http://schemas.microsoft.com/office/drawing/2014/main" id="{1BB9D4A9-4122-D845-BBE2-9C6D133D6254}"/>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6667" b="90000" l="34444" r="61333"/>
                      </a14:imgEffect>
                    </a14:imgLayer>
                  </a14:imgProps>
                </a:ext>
                <a:ext uri="{28A0092B-C50C-407E-A947-70E740481C1C}">
                  <a14:useLocalDpi xmlns:a14="http://schemas.microsoft.com/office/drawing/2010/main" val="0"/>
                </a:ext>
              </a:extLst>
            </a:blip>
            <a:srcRect l="37629" r="42092"/>
            <a:stretch/>
          </p:blipFill>
          <p:spPr>
            <a:xfrm rot="17610412">
              <a:off x="662241" y="327668"/>
              <a:ext cx="511175" cy="1680488"/>
            </a:xfrm>
            <a:prstGeom prst="rect">
              <a:avLst/>
            </a:prstGeom>
          </p:spPr>
        </p:pic>
        <p:pic>
          <p:nvPicPr>
            <p:cNvPr id="35" name="Picture 34" descr="purple clothespin final.jpg">
              <a:extLst>
                <a:ext uri="{FF2B5EF4-FFF2-40B4-BE49-F238E27FC236}">
                  <a16:creationId xmlns:a16="http://schemas.microsoft.com/office/drawing/2014/main" id="{971AE728-0D1A-384B-AA50-DC998D00D149}"/>
                </a:ext>
              </a:extLst>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325" b="54734" l="57778" r="70222"/>
                      </a14:imgEffect>
                    </a14:imgLayer>
                  </a14:imgProps>
                </a:ext>
                <a:ext uri="{28A0092B-C50C-407E-A947-70E740481C1C}">
                  <a14:useLocalDpi xmlns:a14="http://schemas.microsoft.com/office/drawing/2010/main" val="0"/>
                </a:ext>
              </a:extLst>
            </a:blip>
            <a:srcRect l="56389" r="28055" b="45192"/>
            <a:stretch/>
          </p:blipFill>
          <p:spPr>
            <a:xfrm rot="11116319">
              <a:off x="1682206" y="3012141"/>
              <a:ext cx="509132" cy="1347380"/>
            </a:xfrm>
            <a:prstGeom prst="rect">
              <a:avLst/>
            </a:prstGeom>
            <a:scene3d>
              <a:camera prst="perspectiveHeroicExtremeLeftFacing"/>
              <a:lightRig rig="threePt" dir="t"/>
            </a:scene3d>
          </p:spPr>
        </p:pic>
        <p:pic>
          <p:nvPicPr>
            <p:cNvPr id="36" name="Picture 35" descr="purple clothespin final.jpg">
              <a:extLst>
                <a:ext uri="{FF2B5EF4-FFF2-40B4-BE49-F238E27FC236}">
                  <a16:creationId xmlns:a16="http://schemas.microsoft.com/office/drawing/2014/main" id="{C0ED2A0A-4214-D146-BC2F-920800D30333}"/>
                </a:ext>
              </a:extLst>
            </p:cNvPr>
            <p:cNvPicPr>
              <a:picLocks noChangeAspect="1"/>
            </p:cNvPicPr>
            <p:nvPr/>
          </p:nvPicPr>
          <p:blipFill rotWithShape="1">
            <a:blip r:embed="rId28">
              <a:extLst>
                <a:ext uri="{BEBA8EAE-BF5A-486C-A8C5-ECC9F3942E4B}">
                  <a14:imgProps xmlns:a14="http://schemas.microsoft.com/office/drawing/2010/main">
                    <a14:imgLayer r:embed="rId30">
                      <a14:imgEffect>
                        <a14:backgroundRemoval t="5325" b="54734" l="57778" r="70222"/>
                      </a14:imgEffect>
                    </a14:imgLayer>
                  </a14:imgProps>
                </a:ext>
                <a:ext uri="{28A0092B-C50C-407E-A947-70E740481C1C}">
                  <a14:useLocalDpi xmlns:a14="http://schemas.microsoft.com/office/drawing/2010/main" val="0"/>
                </a:ext>
              </a:extLst>
            </a:blip>
            <a:srcRect l="56389" r="28055" b="45192"/>
            <a:stretch/>
          </p:blipFill>
          <p:spPr>
            <a:xfrm rot="10557638">
              <a:off x="2272448" y="3007859"/>
              <a:ext cx="509132" cy="1347380"/>
            </a:xfrm>
            <a:prstGeom prst="rect">
              <a:avLst/>
            </a:prstGeom>
            <a:scene3d>
              <a:camera prst="perspectiveHeroicExtremeLeftFacing"/>
              <a:lightRig rig="threePt" dir="t"/>
            </a:scene3d>
          </p:spPr>
        </p:pic>
      </p:grpSp>
    </p:spTree>
    <p:extLst>
      <p:ext uri="{BB962C8B-B14F-4D97-AF65-F5344CB8AC3E}">
        <p14:creationId xmlns:p14="http://schemas.microsoft.com/office/powerpoint/2010/main" val="396514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DAD476-D4CC-C74F-B733-7357D655818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16477" y="-12395"/>
            <a:ext cx="7200900"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Content Placeholder 7" descr="child in TV doing weather report.JPG">
            <a:extLst>
              <a:ext uri="{FF2B5EF4-FFF2-40B4-BE49-F238E27FC236}">
                <a16:creationId xmlns:a16="http://schemas.microsoft.com/office/drawing/2014/main" id="{B81A7468-D5D3-B043-A457-B2F3590AFC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2402" y="1106615"/>
            <a:ext cx="2692909" cy="1916541"/>
          </a:xfrm>
          <a:prstGeom prst="rect">
            <a:avLst/>
          </a:prstGeom>
          <a:ln w="76200" cap="flat" cmpd="sng">
            <a:solidFill>
              <a:srgbClr val="00B0F0"/>
            </a:solidFill>
          </a:ln>
        </p:spPr>
      </p:pic>
      <p:pic>
        <p:nvPicPr>
          <p:cNvPr id="16" name="Content Placeholder 6">
            <a:extLst>
              <a:ext uri="{FF2B5EF4-FFF2-40B4-BE49-F238E27FC236}">
                <a16:creationId xmlns:a16="http://schemas.microsoft.com/office/drawing/2014/main" id="{D2A59B22-494A-7E4C-9CBC-2DB63B48A7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5240" y="1115820"/>
            <a:ext cx="2556266" cy="1916541"/>
          </a:xfrm>
          <a:prstGeom prst="rect">
            <a:avLst/>
          </a:prstGeom>
          <a:ln w="76200" cmpd="sng">
            <a:solidFill>
              <a:srgbClr val="00B0F0"/>
            </a:solidFill>
          </a:ln>
        </p:spPr>
      </p:pic>
      <p:pic>
        <p:nvPicPr>
          <p:cNvPr id="17" name="Picture 16" descr="laundry.jpg">
            <a:extLst>
              <a:ext uri="{FF2B5EF4-FFF2-40B4-BE49-F238E27FC236}">
                <a16:creationId xmlns:a16="http://schemas.microsoft.com/office/drawing/2014/main" id="{EDCDCDF8-8B88-D341-B047-7687955BFC0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61"/>
          <a:stretch/>
        </p:blipFill>
        <p:spPr bwMode="auto">
          <a:xfrm>
            <a:off x="6516875" y="1129931"/>
            <a:ext cx="2151473" cy="1925163"/>
          </a:xfrm>
          <a:prstGeom prst="roundRect">
            <a:avLst>
              <a:gd name="adj" fmla="val 835"/>
            </a:avLst>
          </a:prstGeom>
          <a:noFill/>
          <a:ln w="76200" cmpd="sng">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pic>
        <p:nvPicPr>
          <p:cNvPr id="18" name="Content Placeholder 7">
            <a:extLst>
              <a:ext uri="{FF2B5EF4-FFF2-40B4-BE49-F238E27FC236}">
                <a16:creationId xmlns:a16="http://schemas.microsoft.com/office/drawing/2014/main" id="{82F7FCC3-CE76-F24B-BDF3-FD238F3C7FE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459134" y="4327144"/>
            <a:ext cx="2788477" cy="1533555"/>
          </a:xfrm>
          <a:prstGeom prst="rect">
            <a:avLst/>
          </a:prstGeom>
          <a:ln w="76200" cmpd="sng">
            <a:solidFill>
              <a:srgbClr val="00B0F0"/>
            </a:solidFill>
          </a:ln>
        </p:spPr>
      </p:pic>
      <p:pic>
        <p:nvPicPr>
          <p:cNvPr id="19" name="Content Placeholder 7" descr="Garage2-WA.jpg">
            <a:extLst>
              <a:ext uri="{FF2B5EF4-FFF2-40B4-BE49-F238E27FC236}">
                <a16:creationId xmlns:a16="http://schemas.microsoft.com/office/drawing/2014/main" id="{505E2CDB-D650-974B-BA8C-8C2006EE4CA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656"/>
          <a:stretch/>
        </p:blipFill>
        <p:spPr>
          <a:xfrm>
            <a:off x="834097" y="3786801"/>
            <a:ext cx="2164760" cy="2356246"/>
          </a:xfrm>
          <a:prstGeom prst="rect">
            <a:avLst/>
          </a:prstGeom>
          <a:ln w="76200" cmpd="sng">
            <a:solidFill>
              <a:srgbClr val="00B0F0"/>
            </a:solidFill>
          </a:ln>
        </p:spPr>
      </p:pic>
      <p:pic>
        <p:nvPicPr>
          <p:cNvPr id="20" name="Picture 19" descr="Screen Shot 2015-05-12 at 8.00.56 PM.png">
            <a:extLst>
              <a:ext uri="{FF2B5EF4-FFF2-40B4-BE49-F238E27FC236}">
                <a16:creationId xmlns:a16="http://schemas.microsoft.com/office/drawing/2014/main" id="{A79623DC-8E95-0445-B973-99EB3599FF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27471" y="3913009"/>
            <a:ext cx="2069542" cy="2061378"/>
          </a:xfrm>
          <a:prstGeom prst="rect">
            <a:avLst/>
          </a:prstGeom>
          <a:ln w="76200" cmpd="sng">
            <a:solidFill>
              <a:srgbClr val="00B0F0"/>
            </a:solidFill>
          </a:ln>
        </p:spPr>
      </p:pic>
      <p:sp>
        <p:nvSpPr>
          <p:cNvPr id="24" name="TextBox 23">
            <a:extLst>
              <a:ext uri="{FF2B5EF4-FFF2-40B4-BE49-F238E27FC236}">
                <a16:creationId xmlns:a16="http://schemas.microsoft.com/office/drawing/2014/main" id="{8E5F1294-63FE-054F-A579-821AB4EAA5B5}"/>
              </a:ext>
            </a:extLst>
          </p:cNvPr>
          <p:cNvSpPr txBox="1"/>
          <p:nvPr/>
        </p:nvSpPr>
        <p:spPr>
          <a:xfrm>
            <a:off x="111986" y="342970"/>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Play Theme: Family</a:t>
            </a:r>
          </a:p>
          <a:p>
            <a:endParaRPr lang="en-US" sz="4800" dirty="0">
              <a:solidFill>
                <a:srgbClr val="118ACB"/>
              </a:solidFill>
            </a:endParaRPr>
          </a:p>
        </p:txBody>
      </p:sp>
      <p:sp>
        <p:nvSpPr>
          <p:cNvPr id="25" name="TextBox 24">
            <a:extLst>
              <a:ext uri="{FF2B5EF4-FFF2-40B4-BE49-F238E27FC236}">
                <a16:creationId xmlns:a16="http://schemas.microsoft.com/office/drawing/2014/main" id="{3618B6AC-3876-FE4C-9B33-F00B50EDD63E}"/>
              </a:ext>
            </a:extLst>
          </p:cNvPr>
          <p:cNvSpPr txBox="1"/>
          <p:nvPr/>
        </p:nvSpPr>
        <p:spPr>
          <a:xfrm>
            <a:off x="906424" y="3130234"/>
            <a:ext cx="2020105" cy="461665"/>
          </a:xfrm>
          <a:prstGeom prst="rect">
            <a:avLst/>
          </a:prstGeom>
          <a:solidFill>
            <a:srgbClr val="00B0F0"/>
          </a:solidFill>
          <a:ln>
            <a:solidFill>
              <a:srgbClr val="9474B4"/>
            </a:solidFill>
          </a:ln>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Living Room</a:t>
            </a:r>
          </a:p>
        </p:txBody>
      </p:sp>
      <p:sp>
        <p:nvSpPr>
          <p:cNvPr id="26" name="TextBox 25">
            <a:extLst>
              <a:ext uri="{FF2B5EF4-FFF2-40B4-BE49-F238E27FC236}">
                <a16:creationId xmlns:a16="http://schemas.microsoft.com/office/drawing/2014/main" id="{4E004E86-110E-A94C-95EA-44C27870C6F1}"/>
              </a:ext>
            </a:extLst>
          </p:cNvPr>
          <p:cNvSpPr txBox="1"/>
          <p:nvPr/>
        </p:nvSpPr>
        <p:spPr>
          <a:xfrm>
            <a:off x="4086527" y="3172233"/>
            <a:ext cx="1533690" cy="461665"/>
          </a:xfrm>
          <a:prstGeom prst="rect">
            <a:avLst/>
          </a:prstGeom>
          <a:solidFill>
            <a:srgbClr val="00B0F0"/>
          </a:solid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Bedroom</a:t>
            </a:r>
          </a:p>
        </p:txBody>
      </p:sp>
      <p:sp>
        <p:nvSpPr>
          <p:cNvPr id="27" name="TextBox 26">
            <a:extLst>
              <a:ext uri="{FF2B5EF4-FFF2-40B4-BE49-F238E27FC236}">
                <a16:creationId xmlns:a16="http://schemas.microsoft.com/office/drawing/2014/main" id="{0472D994-166E-4F48-8C6E-2D34DE3CB365}"/>
              </a:ext>
            </a:extLst>
          </p:cNvPr>
          <p:cNvSpPr txBox="1"/>
          <p:nvPr/>
        </p:nvSpPr>
        <p:spPr>
          <a:xfrm>
            <a:off x="6423060" y="3191083"/>
            <a:ext cx="2339102" cy="461665"/>
          </a:xfrm>
          <a:prstGeom prst="rect">
            <a:avLst/>
          </a:prstGeom>
          <a:solidFill>
            <a:srgbClr val="00B0F0"/>
          </a:solid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Laundry Room</a:t>
            </a:r>
          </a:p>
        </p:txBody>
      </p:sp>
      <p:sp>
        <p:nvSpPr>
          <p:cNvPr id="29" name="TextBox 28">
            <a:extLst>
              <a:ext uri="{FF2B5EF4-FFF2-40B4-BE49-F238E27FC236}">
                <a16:creationId xmlns:a16="http://schemas.microsoft.com/office/drawing/2014/main" id="{A9859B41-D955-5144-8DC2-BB2666E4FB15}"/>
              </a:ext>
            </a:extLst>
          </p:cNvPr>
          <p:cNvSpPr txBox="1"/>
          <p:nvPr/>
        </p:nvSpPr>
        <p:spPr>
          <a:xfrm>
            <a:off x="1288740" y="6239628"/>
            <a:ext cx="1255472" cy="461665"/>
          </a:xfrm>
          <a:prstGeom prst="rect">
            <a:avLst/>
          </a:prstGeom>
          <a:solidFill>
            <a:srgbClr val="00B0F0"/>
          </a:solid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Garage</a:t>
            </a:r>
          </a:p>
        </p:txBody>
      </p:sp>
      <p:sp>
        <p:nvSpPr>
          <p:cNvPr id="30" name="TextBox 29">
            <a:extLst>
              <a:ext uri="{FF2B5EF4-FFF2-40B4-BE49-F238E27FC236}">
                <a16:creationId xmlns:a16="http://schemas.microsoft.com/office/drawing/2014/main" id="{D625C3D6-B75D-B046-95DC-9BA5EAB1248E}"/>
              </a:ext>
            </a:extLst>
          </p:cNvPr>
          <p:cNvSpPr txBox="1"/>
          <p:nvPr/>
        </p:nvSpPr>
        <p:spPr>
          <a:xfrm>
            <a:off x="4080435" y="6008796"/>
            <a:ext cx="1637884" cy="461665"/>
          </a:xfrm>
          <a:prstGeom prst="rect">
            <a:avLst/>
          </a:prstGeom>
          <a:solidFill>
            <a:srgbClr val="00B0F0"/>
          </a:solid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Bathroom</a:t>
            </a:r>
          </a:p>
        </p:txBody>
      </p:sp>
      <p:sp>
        <p:nvSpPr>
          <p:cNvPr id="31" name="TextBox 30">
            <a:extLst>
              <a:ext uri="{FF2B5EF4-FFF2-40B4-BE49-F238E27FC236}">
                <a16:creationId xmlns:a16="http://schemas.microsoft.com/office/drawing/2014/main" id="{D8217F62-E188-8241-A6E1-AC919B5A11CA}"/>
              </a:ext>
            </a:extLst>
          </p:cNvPr>
          <p:cNvSpPr txBox="1"/>
          <p:nvPr/>
        </p:nvSpPr>
        <p:spPr>
          <a:xfrm>
            <a:off x="7124514" y="6143047"/>
            <a:ext cx="1314784" cy="461665"/>
          </a:xfrm>
          <a:prstGeom prst="rect">
            <a:avLst/>
          </a:prstGeom>
          <a:solidFill>
            <a:srgbClr val="00B0F0"/>
          </a:solidFill>
        </p:spPr>
        <p:txBody>
          <a:bodyPr wrap="none" rtlCol="0">
            <a:spAutoFit/>
          </a:bodyPr>
          <a:lstStyle/>
          <a:p>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Kitchen</a:t>
            </a:r>
          </a:p>
        </p:txBody>
      </p:sp>
    </p:spTree>
    <p:extLst>
      <p:ext uri="{BB962C8B-B14F-4D97-AF65-F5344CB8AC3E}">
        <p14:creationId xmlns:p14="http://schemas.microsoft.com/office/powerpoint/2010/main" val="2537374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2162-40A7-CF43-8F42-D03AA29E637F}"/>
              </a:ext>
            </a:extLst>
          </p:cNvPr>
          <p:cNvSpPr>
            <a:spLocks noGrp="1"/>
          </p:cNvSpPr>
          <p:nvPr>
            <p:ph type="title"/>
          </p:nvPr>
        </p:nvSpPr>
        <p:spPr>
          <a:xfrm>
            <a:off x="628650" y="210260"/>
            <a:ext cx="7886700" cy="1325563"/>
          </a:xfrm>
        </p:spPr>
        <p:txBody>
          <a:bodyPr/>
          <a:lstStyle/>
          <a:p>
            <a:pPr algn="ctr"/>
            <a:r>
              <a:rPr lang="en-US" dirty="0">
                <a:solidFill>
                  <a:srgbClr val="9474B4"/>
                </a:solidFill>
                <a:latin typeface="Helvetica Neue" charset="0"/>
                <a:ea typeface="Helvetica Neue" charset="0"/>
                <a:cs typeface="Helvetica Neue" charset="0"/>
              </a:rPr>
              <a:t>What skills are developed </a:t>
            </a:r>
            <a:br>
              <a:rPr lang="en-US" dirty="0">
                <a:solidFill>
                  <a:srgbClr val="9474B4"/>
                </a:solidFill>
                <a:latin typeface="Helvetica Neue" charset="0"/>
                <a:ea typeface="Helvetica Neue" charset="0"/>
                <a:cs typeface="Helvetica Neue" charset="0"/>
              </a:rPr>
            </a:br>
            <a:r>
              <a:rPr lang="en-US" dirty="0">
                <a:solidFill>
                  <a:srgbClr val="9474B4"/>
                </a:solidFill>
                <a:latin typeface="Helvetica Neue" charset="0"/>
                <a:ea typeface="Helvetica Neue" charset="0"/>
                <a:cs typeface="Helvetica Neue" charset="0"/>
              </a:rPr>
              <a:t>in make-believe play?</a:t>
            </a:r>
          </a:p>
        </p:txBody>
      </p:sp>
      <p:sp>
        <p:nvSpPr>
          <p:cNvPr id="3" name="TextBox 2">
            <a:extLst>
              <a:ext uri="{FF2B5EF4-FFF2-40B4-BE49-F238E27FC236}">
                <a16:creationId xmlns:a16="http://schemas.microsoft.com/office/drawing/2014/main" id="{1ADD8665-F6CC-D94F-9ED0-0833481D0D8C}"/>
              </a:ext>
            </a:extLst>
          </p:cNvPr>
          <p:cNvSpPr txBox="1"/>
          <p:nvPr/>
        </p:nvSpPr>
        <p:spPr>
          <a:xfrm>
            <a:off x="192214" y="1736227"/>
            <a:ext cx="1941557" cy="523220"/>
          </a:xfrm>
          <a:prstGeom prst="rect">
            <a:avLst/>
          </a:prstGeom>
          <a:noFill/>
        </p:spPr>
        <p:txBody>
          <a:bodyPr wrap="none" rtlCol="0">
            <a:spAutoFit/>
          </a:bodyPr>
          <a:lstStyle/>
          <a:p>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Math Skills</a:t>
            </a:r>
          </a:p>
        </p:txBody>
      </p:sp>
      <p:grpSp>
        <p:nvGrpSpPr>
          <p:cNvPr id="27" name="Group 26">
            <a:extLst>
              <a:ext uri="{FF2B5EF4-FFF2-40B4-BE49-F238E27FC236}">
                <a16:creationId xmlns:a16="http://schemas.microsoft.com/office/drawing/2014/main" id="{29C5B420-5465-5647-99E8-88921DF164FA}"/>
              </a:ext>
            </a:extLst>
          </p:cNvPr>
          <p:cNvGrpSpPr/>
          <p:nvPr/>
        </p:nvGrpSpPr>
        <p:grpSpPr>
          <a:xfrm>
            <a:off x="154180" y="3447131"/>
            <a:ext cx="2100255" cy="972153"/>
            <a:chOff x="197726" y="2494300"/>
            <a:chExt cx="2100255" cy="972153"/>
          </a:xfrm>
        </p:grpSpPr>
        <p:grpSp>
          <p:nvGrpSpPr>
            <p:cNvPr id="24" name="Group 23">
              <a:extLst>
                <a:ext uri="{FF2B5EF4-FFF2-40B4-BE49-F238E27FC236}">
                  <a16:creationId xmlns:a16="http://schemas.microsoft.com/office/drawing/2014/main" id="{4F945297-48EC-944C-8405-65D041B1690A}"/>
                </a:ext>
              </a:extLst>
            </p:cNvPr>
            <p:cNvGrpSpPr/>
            <p:nvPr/>
          </p:nvGrpSpPr>
          <p:grpSpPr>
            <a:xfrm>
              <a:off x="310308" y="2494300"/>
              <a:ext cx="1845236" cy="616263"/>
              <a:chOff x="310308" y="2494300"/>
              <a:chExt cx="1845236" cy="616263"/>
            </a:xfrm>
          </p:grpSpPr>
          <p:pic>
            <p:nvPicPr>
              <p:cNvPr id="7" name="Picture 6" descr="Screen Shot 2016-03-15 at 2.07.37 PM.png">
                <a:extLst>
                  <a:ext uri="{FF2B5EF4-FFF2-40B4-BE49-F238E27FC236}">
                    <a16:creationId xmlns:a16="http://schemas.microsoft.com/office/drawing/2014/main" id="{92231D75-4A37-7E48-8858-605A800CFA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90" b="96714" l="1320" r="96700"/>
                        </a14:imgEffect>
                      </a14:imgLayer>
                    </a14:imgProps>
                  </a:ext>
                  <a:ext uri="{28A0092B-C50C-407E-A947-70E740481C1C}">
                    <a14:useLocalDpi xmlns:a14="http://schemas.microsoft.com/office/drawing/2010/main" val="0"/>
                  </a:ext>
                </a:extLst>
              </a:blip>
              <a:stretch>
                <a:fillRect/>
              </a:stretch>
            </p:blipFill>
            <p:spPr>
              <a:xfrm flipH="1">
                <a:off x="1430579" y="2544520"/>
                <a:ext cx="724965" cy="509629"/>
              </a:xfrm>
              <a:prstGeom prst="rect">
                <a:avLst/>
              </a:prstGeom>
            </p:spPr>
          </p:pic>
          <p:pic>
            <p:nvPicPr>
              <p:cNvPr id="8" name="Picture 7">
                <a:extLst>
                  <a:ext uri="{FF2B5EF4-FFF2-40B4-BE49-F238E27FC236}">
                    <a16:creationId xmlns:a16="http://schemas.microsoft.com/office/drawing/2014/main" id="{C921780C-D238-BA46-89B5-62B8529B38B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9595" t="13787" r="9409" b="7602"/>
              <a:stretch/>
            </p:blipFill>
            <p:spPr>
              <a:xfrm>
                <a:off x="814338" y="2599701"/>
                <a:ext cx="628974" cy="413009"/>
              </a:xfrm>
              <a:prstGeom prst="rect">
                <a:avLst/>
              </a:prstGeom>
            </p:spPr>
          </p:pic>
          <p:pic>
            <p:nvPicPr>
              <p:cNvPr id="9" name="Picture 8" descr="cup.jpg">
                <a:extLst>
                  <a:ext uri="{FF2B5EF4-FFF2-40B4-BE49-F238E27FC236}">
                    <a16:creationId xmlns:a16="http://schemas.microsoft.com/office/drawing/2014/main" id="{1C5E66A1-F727-AA40-969D-FF0E0941D3F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889" b="90000" l="2786" r="98329"/>
                        </a14:imgEffect>
                      </a14:imgLayer>
                    </a14:imgProps>
                  </a:ext>
                  <a:ext uri="{28A0092B-C50C-407E-A947-70E740481C1C}">
                    <a14:useLocalDpi xmlns:a14="http://schemas.microsoft.com/office/drawing/2010/main" val="0"/>
                  </a:ext>
                </a:extLst>
              </a:blip>
              <a:stretch>
                <a:fillRect/>
              </a:stretch>
            </p:blipFill>
            <p:spPr>
              <a:xfrm rot="20830013">
                <a:off x="310308" y="2494300"/>
                <a:ext cx="491641" cy="616263"/>
              </a:xfrm>
              <a:prstGeom prst="rect">
                <a:avLst/>
              </a:prstGeom>
            </p:spPr>
          </p:pic>
        </p:grpSp>
        <p:sp>
          <p:nvSpPr>
            <p:cNvPr id="16" name="TextBox 15">
              <a:extLst>
                <a:ext uri="{FF2B5EF4-FFF2-40B4-BE49-F238E27FC236}">
                  <a16:creationId xmlns:a16="http://schemas.microsoft.com/office/drawing/2014/main" id="{EE128DF4-DAD0-4743-B99F-80B116AE724F}"/>
                </a:ext>
              </a:extLst>
            </p:cNvPr>
            <p:cNvSpPr txBox="1"/>
            <p:nvPr/>
          </p:nvSpPr>
          <p:spPr>
            <a:xfrm>
              <a:off x="197726" y="3097121"/>
              <a:ext cx="2100255" cy="369332"/>
            </a:xfrm>
            <a:prstGeom prst="rect">
              <a:avLst/>
            </a:prstGeom>
            <a:noFill/>
          </p:spPr>
          <p:txBody>
            <a:bodyPr wrap="none" rtlCol="0">
              <a:spAutoFit/>
            </a:bodyPr>
            <a:lstStyle/>
            <a:p>
              <a:r>
                <a:rPr lang="en-US" i="1"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comparing volume</a:t>
              </a:r>
            </a:p>
          </p:txBody>
        </p:sp>
      </p:grpSp>
      <p:grpSp>
        <p:nvGrpSpPr>
          <p:cNvPr id="28" name="Group 27">
            <a:extLst>
              <a:ext uri="{FF2B5EF4-FFF2-40B4-BE49-F238E27FC236}">
                <a16:creationId xmlns:a16="http://schemas.microsoft.com/office/drawing/2014/main" id="{5617185D-9C15-3541-BCB8-CF2EB4334337}"/>
              </a:ext>
            </a:extLst>
          </p:cNvPr>
          <p:cNvGrpSpPr/>
          <p:nvPr/>
        </p:nvGrpSpPr>
        <p:grpSpPr>
          <a:xfrm>
            <a:off x="248111" y="4714254"/>
            <a:ext cx="1501404" cy="1847418"/>
            <a:chOff x="244753" y="3776310"/>
            <a:chExt cx="1501404" cy="1847418"/>
          </a:xfrm>
        </p:grpSpPr>
        <p:grpSp>
          <p:nvGrpSpPr>
            <p:cNvPr id="13" name="Group 12">
              <a:extLst>
                <a:ext uri="{FF2B5EF4-FFF2-40B4-BE49-F238E27FC236}">
                  <a16:creationId xmlns:a16="http://schemas.microsoft.com/office/drawing/2014/main" id="{91391DD2-524E-0048-A060-7E69BC56D122}"/>
                </a:ext>
              </a:extLst>
            </p:cNvPr>
            <p:cNvGrpSpPr/>
            <p:nvPr/>
          </p:nvGrpSpPr>
          <p:grpSpPr>
            <a:xfrm>
              <a:off x="244753" y="3776310"/>
              <a:ext cx="1501404" cy="1772532"/>
              <a:chOff x="746380" y="5039047"/>
              <a:chExt cx="1501404" cy="1772532"/>
            </a:xfrm>
          </p:grpSpPr>
          <p:pic>
            <p:nvPicPr>
              <p:cNvPr id="14" name="Picture 13">
                <a:extLst>
                  <a:ext uri="{FF2B5EF4-FFF2-40B4-BE49-F238E27FC236}">
                    <a16:creationId xmlns:a16="http://schemas.microsoft.com/office/drawing/2014/main" id="{6040B47E-29F4-194B-AA11-46DD96A77610}"/>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113825" y="5039047"/>
                <a:ext cx="1133959" cy="1155453"/>
              </a:xfrm>
              <a:prstGeom prst="rect">
                <a:avLst/>
              </a:prstGeom>
              <a:noFill/>
              <a:ln>
                <a:noFill/>
              </a:ln>
            </p:spPr>
          </p:pic>
          <p:pic>
            <p:nvPicPr>
              <p:cNvPr id="15" name="Picture 14" descr="22751074_S grocery basket.jpg">
                <a:extLst>
                  <a:ext uri="{FF2B5EF4-FFF2-40B4-BE49-F238E27FC236}">
                    <a16:creationId xmlns:a16="http://schemas.microsoft.com/office/drawing/2014/main" id="{CADA395D-5D41-124B-B1C7-CB6FF6FC93F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6380" y="5303472"/>
                <a:ext cx="1501404" cy="1508107"/>
              </a:xfrm>
              <a:prstGeom prst="rect">
                <a:avLst/>
              </a:prstGeom>
            </p:spPr>
          </p:pic>
        </p:grpSp>
        <p:sp>
          <p:nvSpPr>
            <p:cNvPr id="17" name="TextBox 16">
              <a:extLst>
                <a:ext uri="{FF2B5EF4-FFF2-40B4-BE49-F238E27FC236}">
                  <a16:creationId xmlns:a16="http://schemas.microsoft.com/office/drawing/2014/main" id="{FFE21E49-252F-3349-8478-148800D1F6F3}"/>
                </a:ext>
              </a:extLst>
            </p:cNvPr>
            <p:cNvSpPr txBox="1"/>
            <p:nvPr/>
          </p:nvSpPr>
          <p:spPr>
            <a:xfrm>
              <a:off x="556128" y="5254396"/>
              <a:ext cx="1082348" cy="369332"/>
            </a:xfrm>
            <a:prstGeom prst="rect">
              <a:avLst/>
            </a:prstGeom>
            <a:noFill/>
          </p:spPr>
          <p:txBody>
            <a:bodyPr wrap="none" rtlCol="0">
              <a:spAutoFit/>
            </a:bodyPr>
            <a:lstStyle/>
            <a:p>
              <a:r>
                <a:rPr lang="en-US" i="1"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counting</a:t>
              </a:r>
            </a:p>
          </p:txBody>
        </p:sp>
      </p:grpSp>
      <p:pic>
        <p:nvPicPr>
          <p:cNvPr id="29" name="Picture 28">
            <a:extLst>
              <a:ext uri="{FF2B5EF4-FFF2-40B4-BE49-F238E27FC236}">
                <a16:creationId xmlns:a16="http://schemas.microsoft.com/office/drawing/2014/main" id="{B4AEF82D-AD0D-654F-B1DD-153993FE762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91172" y="2320927"/>
            <a:ext cx="1133959" cy="1155453"/>
          </a:xfrm>
          <a:prstGeom prst="rect">
            <a:avLst/>
          </a:prstGeom>
          <a:noFill/>
          <a:ln>
            <a:noFill/>
          </a:ln>
        </p:spPr>
      </p:pic>
      <p:grpSp>
        <p:nvGrpSpPr>
          <p:cNvPr id="41" name="Group 40">
            <a:extLst>
              <a:ext uri="{FF2B5EF4-FFF2-40B4-BE49-F238E27FC236}">
                <a16:creationId xmlns:a16="http://schemas.microsoft.com/office/drawing/2014/main" id="{A06C6E50-2624-B246-8A00-3865855D289C}"/>
              </a:ext>
            </a:extLst>
          </p:cNvPr>
          <p:cNvGrpSpPr/>
          <p:nvPr/>
        </p:nvGrpSpPr>
        <p:grpSpPr>
          <a:xfrm>
            <a:off x="5299471" y="1647622"/>
            <a:ext cx="3934909" cy="2713143"/>
            <a:chOff x="2628407" y="1510610"/>
            <a:chExt cx="3934909" cy="2713143"/>
          </a:xfrm>
        </p:grpSpPr>
        <p:sp>
          <p:nvSpPr>
            <p:cNvPr id="6" name="TextBox 5">
              <a:extLst>
                <a:ext uri="{FF2B5EF4-FFF2-40B4-BE49-F238E27FC236}">
                  <a16:creationId xmlns:a16="http://schemas.microsoft.com/office/drawing/2014/main" id="{116FC54D-25F7-2C4A-8FBD-B2A4E09B3E82}"/>
                </a:ext>
              </a:extLst>
            </p:cNvPr>
            <p:cNvSpPr txBox="1"/>
            <p:nvPr/>
          </p:nvSpPr>
          <p:spPr>
            <a:xfrm>
              <a:off x="2628407" y="1510610"/>
              <a:ext cx="3934909" cy="954107"/>
            </a:xfrm>
            <a:prstGeom prst="rect">
              <a:avLst/>
            </a:prstGeom>
            <a:noFill/>
          </p:spPr>
          <p:txBody>
            <a:bodyPr wrap="square" rtlCol="0">
              <a:spAutoFit/>
            </a:bodyPr>
            <a:lstStyle/>
            <a:p>
              <a:pPr algn="ctr"/>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Pre-Reading &amp; </a:t>
              </a:r>
            </a:p>
            <a:p>
              <a:pPr algn="ctr"/>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Pre-Writing</a:t>
              </a:r>
            </a:p>
          </p:txBody>
        </p:sp>
        <p:grpSp>
          <p:nvGrpSpPr>
            <p:cNvPr id="10" name="Group 9">
              <a:extLst>
                <a:ext uri="{FF2B5EF4-FFF2-40B4-BE49-F238E27FC236}">
                  <a16:creationId xmlns:a16="http://schemas.microsoft.com/office/drawing/2014/main" id="{4D3952B1-AE54-FD46-82CA-6D541030F47F}"/>
                </a:ext>
              </a:extLst>
            </p:cNvPr>
            <p:cNvGrpSpPr/>
            <p:nvPr/>
          </p:nvGrpSpPr>
          <p:grpSpPr>
            <a:xfrm>
              <a:off x="3772195" y="2469339"/>
              <a:ext cx="1268243" cy="1754414"/>
              <a:chOff x="3319470" y="4775091"/>
              <a:chExt cx="1268243" cy="1754414"/>
            </a:xfrm>
          </p:grpSpPr>
          <p:pic>
            <p:nvPicPr>
              <p:cNvPr id="11" name="Picture 10">
                <a:extLst>
                  <a:ext uri="{FF2B5EF4-FFF2-40B4-BE49-F238E27FC236}">
                    <a16:creationId xmlns:a16="http://schemas.microsoft.com/office/drawing/2014/main" id="{059E4B89-384F-E54A-B6EB-AF8127FCBD3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319470" y="5374052"/>
                <a:ext cx="1133959" cy="1155453"/>
              </a:xfrm>
              <a:prstGeom prst="rect">
                <a:avLst/>
              </a:prstGeom>
              <a:noFill/>
              <a:ln>
                <a:noFill/>
              </a:ln>
            </p:spPr>
          </p:pic>
          <p:pic>
            <p:nvPicPr>
              <p:cNvPr id="12" name="Picture 11" descr="chef hat.jpg">
                <a:extLst>
                  <a:ext uri="{FF2B5EF4-FFF2-40B4-BE49-F238E27FC236}">
                    <a16:creationId xmlns:a16="http://schemas.microsoft.com/office/drawing/2014/main" id="{75F599E5-F804-A743-9CE8-74908A4A731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889" b="34000" l="58889" r="93111">
                            <a14:foregroundMark x1="65778" y1="10222" x2="72444" y2="27333"/>
                            <a14:foregroundMark x1="77778" y1="9111" x2="76444" y2="28444"/>
                            <a14:foregroundMark x1="83556" y1="11778" x2="83556" y2="20667"/>
                            <a14:foregroundMark x1="84444" y1="22222" x2="91333" y2="22222"/>
                          </a14:backgroundRemoval>
                        </a14:imgEffect>
                      </a14:imgLayer>
                    </a14:imgProps>
                  </a:ext>
                  <a:ext uri="{28A0092B-C50C-407E-A947-70E740481C1C}">
                    <a14:useLocalDpi xmlns:a14="http://schemas.microsoft.com/office/drawing/2010/main" val="0"/>
                  </a:ext>
                </a:extLst>
              </a:blip>
              <a:srcRect l="59150" t="4902" r="6367" b="65033"/>
              <a:stretch/>
            </p:blipFill>
            <p:spPr>
              <a:xfrm rot="20949949">
                <a:off x="3676562" y="4775091"/>
                <a:ext cx="911151" cy="794436"/>
              </a:xfrm>
              <a:prstGeom prst="rect">
                <a:avLst/>
              </a:prstGeom>
            </p:spPr>
          </p:pic>
        </p:grpSp>
        <p:sp>
          <p:nvSpPr>
            <p:cNvPr id="30" name="Oval Callout 29">
              <a:extLst>
                <a:ext uri="{FF2B5EF4-FFF2-40B4-BE49-F238E27FC236}">
                  <a16:creationId xmlns:a16="http://schemas.microsoft.com/office/drawing/2014/main" id="{8CF8FDAD-245E-2F45-BEA8-365B49C32188}"/>
                </a:ext>
              </a:extLst>
            </p:cNvPr>
            <p:cNvSpPr/>
            <p:nvPr/>
          </p:nvSpPr>
          <p:spPr>
            <a:xfrm>
              <a:off x="4981736" y="2497050"/>
              <a:ext cx="1404506" cy="811302"/>
            </a:xfrm>
            <a:prstGeom prst="wedgeEllipseCallout">
              <a:avLst>
                <a:gd name="adj1" fmla="val -58182"/>
                <a:gd name="adj2" fmla="val 5414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a:rPr>
                <a:t>What would you like to order from the menu?</a:t>
              </a:r>
            </a:p>
          </p:txBody>
        </p:sp>
      </p:grpSp>
      <p:grpSp>
        <p:nvGrpSpPr>
          <p:cNvPr id="42" name="Group 41">
            <a:extLst>
              <a:ext uri="{FF2B5EF4-FFF2-40B4-BE49-F238E27FC236}">
                <a16:creationId xmlns:a16="http://schemas.microsoft.com/office/drawing/2014/main" id="{3136EA26-0B94-B54C-82E5-130B4F879D34}"/>
              </a:ext>
            </a:extLst>
          </p:cNvPr>
          <p:cNvGrpSpPr/>
          <p:nvPr/>
        </p:nvGrpSpPr>
        <p:grpSpPr>
          <a:xfrm>
            <a:off x="4713335" y="4372454"/>
            <a:ext cx="5156441" cy="2317075"/>
            <a:chOff x="1417498" y="3897137"/>
            <a:chExt cx="5156441" cy="2317075"/>
          </a:xfrm>
        </p:grpSpPr>
        <p:sp>
          <p:nvSpPr>
            <p:cNvPr id="4" name="TextBox 3">
              <a:extLst>
                <a:ext uri="{FF2B5EF4-FFF2-40B4-BE49-F238E27FC236}">
                  <a16:creationId xmlns:a16="http://schemas.microsoft.com/office/drawing/2014/main" id="{AD9972A2-6F88-644C-BF2A-992BBD42B1BB}"/>
                </a:ext>
              </a:extLst>
            </p:cNvPr>
            <p:cNvSpPr txBox="1"/>
            <p:nvPr/>
          </p:nvSpPr>
          <p:spPr>
            <a:xfrm>
              <a:off x="1417498" y="3897137"/>
              <a:ext cx="5156441" cy="954107"/>
            </a:xfrm>
            <a:prstGeom prst="rect">
              <a:avLst/>
            </a:prstGeom>
            <a:noFill/>
          </p:spPr>
          <p:txBody>
            <a:bodyPr wrap="square" rtlCol="0">
              <a:spAutoFit/>
            </a:bodyPr>
            <a:lstStyle/>
            <a:p>
              <a:pPr algn="ctr"/>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Language &amp; </a:t>
              </a:r>
            </a:p>
            <a:p>
              <a:pPr algn="ctr"/>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Vocabulary</a:t>
              </a:r>
            </a:p>
          </p:txBody>
        </p:sp>
        <p:grpSp>
          <p:nvGrpSpPr>
            <p:cNvPr id="23" name="Group 22">
              <a:extLst>
                <a:ext uri="{FF2B5EF4-FFF2-40B4-BE49-F238E27FC236}">
                  <a16:creationId xmlns:a16="http://schemas.microsoft.com/office/drawing/2014/main" id="{C2E01E62-17ED-FF4D-96B8-3787DDBFD1A0}"/>
                </a:ext>
              </a:extLst>
            </p:cNvPr>
            <p:cNvGrpSpPr/>
            <p:nvPr/>
          </p:nvGrpSpPr>
          <p:grpSpPr>
            <a:xfrm>
              <a:off x="3258070" y="4729721"/>
              <a:ext cx="1206248" cy="1484491"/>
              <a:chOff x="6020304" y="4690741"/>
              <a:chExt cx="1206248" cy="1484491"/>
            </a:xfrm>
          </p:grpSpPr>
          <p:pic>
            <p:nvPicPr>
              <p:cNvPr id="20" name="Picture 19" descr="10825080_S mail carrier hat.jpg">
                <a:extLst>
                  <a:ext uri="{FF2B5EF4-FFF2-40B4-BE49-F238E27FC236}">
                    <a16:creationId xmlns:a16="http://schemas.microsoft.com/office/drawing/2014/main" id="{52C9765C-2E4D-4B44-972D-433E64C9197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48000" y1="22807" x2="48000" y2="22807"/>
                          </a14:backgroundRemoval>
                        </a14:imgEffect>
                      </a14:imgLayer>
                    </a14:imgProps>
                  </a:ext>
                  <a:ext uri="{28A0092B-C50C-407E-A947-70E740481C1C}">
                    <a14:useLocalDpi xmlns:a14="http://schemas.microsoft.com/office/drawing/2010/main" val="0"/>
                  </a:ext>
                </a:extLst>
              </a:blip>
              <a:stretch>
                <a:fillRect/>
              </a:stretch>
            </p:blipFill>
            <p:spPr>
              <a:xfrm>
                <a:off x="6095806" y="4690741"/>
                <a:ext cx="1130746" cy="859367"/>
              </a:xfrm>
              <a:prstGeom prst="rect">
                <a:avLst/>
              </a:prstGeom>
            </p:spPr>
          </p:pic>
          <p:pic>
            <p:nvPicPr>
              <p:cNvPr id="21" name="Picture 20">
                <a:extLst>
                  <a:ext uri="{FF2B5EF4-FFF2-40B4-BE49-F238E27FC236}">
                    <a16:creationId xmlns:a16="http://schemas.microsoft.com/office/drawing/2014/main" id="{19FA7FE4-0A4E-FF43-BF40-80F6B17E20CB}"/>
                  </a:ext>
                </a:extLst>
              </p:cNvPr>
              <p:cNvPicPr/>
              <p:nvPr/>
            </p:nvPicPr>
            <p:blipFill rotWithShape="1">
              <a:blip r:embed="rId9">
                <a:extLst>
                  <a:ext uri="{28A0092B-C50C-407E-A947-70E740481C1C}">
                    <a14:useLocalDpi xmlns:a14="http://schemas.microsoft.com/office/drawing/2010/main" val="0"/>
                  </a:ext>
                </a:extLst>
              </a:blip>
              <a:srcRect t="16191"/>
              <a:stretch/>
            </p:blipFill>
            <p:spPr bwMode="auto">
              <a:xfrm>
                <a:off x="6020304" y="5206857"/>
                <a:ext cx="1133959" cy="968375"/>
              </a:xfrm>
              <a:prstGeom prst="rect">
                <a:avLst/>
              </a:prstGeom>
              <a:noFill/>
              <a:ln>
                <a:noFill/>
              </a:ln>
            </p:spPr>
          </p:pic>
          <p:pic>
            <p:nvPicPr>
              <p:cNvPr id="22" name="Picture 21" descr="6643375_S letter.jpg">
                <a:extLst>
                  <a:ext uri="{FF2B5EF4-FFF2-40B4-BE49-F238E27FC236}">
                    <a16:creationId xmlns:a16="http://schemas.microsoft.com/office/drawing/2014/main" id="{49EE9ED1-A7D4-F84D-8034-FB5F7CA5E046}"/>
                  </a:ext>
                </a:extLst>
              </p:cNvPr>
              <p:cNvPicPr>
                <a:picLocks noChangeAspect="1"/>
              </p:cNvPicPr>
              <p:nvPr/>
            </p:nvPicPr>
            <p:blipFill rotWithShape="1">
              <a:blip r:embed="rId16">
                <a:extLst>
                  <a:ext uri="{28A0092B-C50C-407E-A947-70E740481C1C}">
                    <a14:useLocalDpi xmlns:a14="http://schemas.microsoft.com/office/drawing/2010/main" val="0"/>
                  </a:ext>
                </a:extLst>
              </a:blip>
              <a:srcRect l="2889" t="4129" r="2297" b="3424"/>
              <a:stretch/>
            </p:blipFill>
            <p:spPr>
              <a:xfrm rot="20880779">
                <a:off x="6105557" y="5658102"/>
                <a:ext cx="614439" cy="430019"/>
              </a:xfrm>
              <a:prstGeom prst="rect">
                <a:avLst/>
              </a:prstGeom>
            </p:spPr>
          </p:pic>
        </p:grpSp>
        <p:sp>
          <p:nvSpPr>
            <p:cNvPr id="31" name="Oval Callout 30">
              <a:extLst>
                <a:ext uri="{FF2B5EF4-FFF2-40B4-BE49-F238E27FC236}">
                  <a16:creationId xmlns:a16="http://schemas.microsoft.com/office/drawing/2014/main" id="{139C044D-9B5D-A44B-AB47-01C3E9516E38}"/>
                </a:ext>
              </a:extLst>
            </p:cNvPr>
            <p:cNvSpPr/>
            <p:nvPr/>
          </p:nvSpPr>
          <p:spPr>
            <a:xfrm>
              <a:off x="4496150" y="4777786"/>
              <a:ext cx="1285854" cy="811302"/>
            </a:xfrm>
            <a:prstGeom prst="wedgeEllipseCallout">
              <a:avLst>
                <a:gd name="adj1" fmla="val -58182"/>
                <a:gd name="adj2" fmla="val 5414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a:rPr>
                <a:t>This parcel needs more postage!</a:t>
              </a:r>
            </a:p>
          </p:txBody>
        </p:sp>
      </p:grpSp>
      <p:grpSp>
        <p:nvGrpSpPr>
          <p:cNvPr id="43" name="Group 42">
            <a:extLst>
              <a:ext uri="{FF2B5EF4-FFF2-40B4-BE49-F238E27FC236}">
                <a16:creationId xmlns:a16="http://schemas.microsoft.com/office/drawing/2014/main" id="{03424362-CEA2-E144-A5BA-8348296C98F2}"/>
              </a:ext>
            </a:extLst>
          </p:cNvPr>
          <p:cNvGrpSpPr/>
          <p:nvPr/>
        </p:nvGrpSpPr>
        <p:grpSpPr>
          <a:xfrm>
            <a:off x="2745988" y="2608710"/>
            <a:ext cx="3448515" cy="3450358"/>
            <a:chOff x="6284203" y="2849440"/>
            <a:chExt cx="3448515" cy="3450358"/>
          </a:xfrm>
        </p:grpSpPr>
        <p:sp>
          <p:nvSpPr>
            <p:cNvPr id="5" name="TextBox 4">
              <a:extLst>
                <a:ext uri="{FF2B5EF4-FFF2-40B4-BE49-F238E27FC236}">
                  <a16:creationId xmlns:a16="http://schemas.microsoft.com/office/drawing/2014/main" id="{66DAC2AB-9152-B142-8CA8-42DBD6D2D74F}"/>
                </a:ext>
              </a:extLst>
            </p:cNvPr>
            <p:cNvSpPr txBox="1"/>
            <p:nvPr/>
          </p:nvSpPr>
          <p:spPr>
            <a:xfrm>
              <a:off x="6284203" y="2849440"/>
              <a:ext cx="3448515" cy="523220"/>
            </a:xfrm>
            <a:prstGeom prst="rect">
              <a:avLst/>
            </a:prstGeom>
            <a:noFill/>
          </p:spPr>
          <p:txBody>
            <a:bodyPr wrap="square" rtlCol="0">
              <a:spAutoFit/>
            </a:bodyPr>
            <a:lstStyle/>
            <a:p>
              <a:pPr algn="ctr"/>
              <a:r>
                <a:rPr lang="en-US" sz="28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Self-Regulation</a:t>
              </a:r>
            </a:p>
          </p:txBody>
        </p:sp>
        <p:pic>
          <p:nvPicPr>
            <p:cNvPr id="35" name="Picture 34">
              <a:extLst>
                <a:ext uri="{FF2B5EF4-FFF2-40B4-BE49-F238E27FC236}">
                  <a16:creationId xmlns:a16="http://schemas.microsoft.com/office/drawing/2014/main" id="{8B1DBBCC-7C83-2E4C-8D81-59AABE0065CB}"/>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684571" y="5144345"/>
              <a:ext cx="1133959" cy="1155453"/>
            </a:xfrm>
            <a:prstGeom prst="rect">
              <a:avLst/>
            </a:prstGeom>
            <a:noFill/>
            <a:ln>
              <a:noFill/>
            </a:ln>
          </p:spPr>
        </p:pic>
        <p:grpSp>
          <p:nvGrpSpPr>
            <p:cNvPr id="40" name="Group 39">
              <a:extLst>
                <a:ext uri="{FF2B5EF4-FFF2-40B4-BE49-F238E27FC236}">
                  <a16:creationId xmlns:a16="http://schemas.microsoft.com/office/drawing/2014/main" id="{E900ECC0-CF3C-D546-9189-7FEB951E3457}"/>
                </a:ext>
              </a:extLst>
            </p:cNvPr>
            <p:cNvGrpSpPr/>
            <p:nvPr/>
          </p:nvGrpSpPr>
          <p:grpSpPr>
            <a:xfrm>
              <a:off x="6624090" y="4601495"/>
              <a:ext cx="1133959" cy="1213257"/>
              <a:chOff x="6882783" y="4525249"/>
              <a:chExt cx="1133959" cy="1213257"/>
            </a:xfrm>
          </p:grpSpPr>
          <p:pic>
            <p:nvPicPr>
              <p:cNvPr id="33" name="Picture 32">
                <a:extLst>
                  <a:ext uri="{FF2B5EF4-FFF2-40B4-BE49-F238E27FC236}">
                    <a16:creationId xmlns:a16="http://schemas.microsoft.com/office/drawing/2014/main" id="{B59D077E-6802-5244-BB1E-798776D5E7D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882783" y="4525249"/>
                <a:ext cx="1133959" cy="1155453"/>
              </a:xfrm>
              <a:prstGeom prst="rect">
                <a:avLst/>
              </a:prstGeom>
              <a:noFill/>
              <a:ln>
                <a:noFill/>
              </a:ln>
            </p:spPr>
          </p:pic>
          <p:pic>
            <p:nvPicPr>
              <p:cNvPr id="36" name="Picture 35" descr="baby bottle .jpg">
                <a:extLst>
                  <a:ext uri="{FF2B5EF4-FFF2-40B4-BE49-F238E27FC236}">
                    <a16:creationId xmlns:a16="http://schemas.microsoft.com/office/drawing/2014/main" id="{856C4706-6216-E343-B18D-B4986A2B9824}"/>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7451" t="5687" r="29739" b="8562"/>
              <a:stretch/>
            </p:blipFill>
            <p:spPr>
              <a:xfrm rot="20060470">
                <a:off x="7671260" y="5044481"/>
                <a:ext cx="208007" cy="520812"/>
              </a:xfrm>
              <a:prstGeom prst="rect">
                <a:avLst/>
              </a:prstGeom>
            </p:spPr>
          </p:pic>
          <p:pic>
            <p:nvPicPr>
              <p:cNvPr id="37" name="Picture 36">
                <a:extLst>
                  <a:ext uri="{FF2B5EF4-FFF2-40B4-BE49-F238E27FC236}">
                    <a16:creationId xmlns:a16="http://schemas.microsoft.com/office/drawing/2014/main" id="{2D30D73C-A34A-CB44-B203-1ADE73D328D4}"/>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5682" b="94091" l="3944" r="97746"/>
                        </a14:imgEffect>
                      </a14:imgLayer>
                    </a14:imgProps>
                  </a:ext>
                </a:extLst>
              </a:blip>
              <a:stretch>
                <a:fillRect/>
              </a:stretch>
            </p:blipFill>
            <p:spPr>
              <a:xfrm flipH="1">
                <a:off x="7173509" y="4988376"/>
                <a:ext cx="605218" cy="750130"/>
              </a:xfrm>
              <a:prstGeom prst="rect">
                <a:avLst/>
              </a:prstGeom>
            </p:spPr>
          </p:pic>
        </p:grpSp>
        <p:sp>
          <p:nvSpPr>
            <p:cNvPr id="38" name="Oval Callout 37">
              <a:extLst>
                <a:ext uri="{FF2B5EF4-FFF2-40B4-BE49-F238E27FC236}">
                  <a16:creationId xmlns:a16="http://schemas.microsoft.com/office/drawing/2014/main" id="{E7ECE57D-9616-1340-A778-6C238A03E755}"/>
                </a:ext>
              </a:extLst>
            </p:cNvPr>
            <p:cNvSpPr/>
            <p:nvPr/>
          </p:nvSpPr>
          <p:spPr>
            <a:xfrm>
              <a:off x="6722636" y="3576321"/>
              <a:ext cx="1587867" cy="811302"/>
            </a:xfrm>
            <a:prstGeom prst="wedgeEllipseCallout">
              <a:avLst>
                <a:gd name="adj1" fmla="val -12390"/>
                <a:gd name="adj2" fmla="val 6772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a:rPr>
                <a:t>I’ll feed the baby first, you can be next.</a:t>
              </a:r>
            </a:p>
          </p:txBody>
        </p:sp>
        <p:sp>
          <p:nvSpPr>
            <p:cNvPr id="39" name="Oval Callout 38">
              <a:extLst>
                <a:ext uri="{FF2B5EF4-FFF2-40B4-BE49-F238E27FC236}">
                  <a16:creationId xmlns:a16="http://schemas.microsoft.com/office/drawing/2014/main" id="{FEC21BB7-CC1D-DE4A-BDE8-DBEBCD8C1343}"/>
                </a:ext>
              </a:extLst>
            </p:cNvPr>
            <p:cNvSpPr/>
            <p:nvPr/>
          </p:nvSpPr>
          <p:spPr>
            <a:xfrm>
              <a:off x="7878586" y="4151164"/>
              <a:ext cx="1587867" cy="811302"/>
            </a:xfrm>
            <a:prstGeom prst="wedgeEllipseCallout">
              <a:avLst>
                <a:gd name="adj1" fmla="val -12390"/>
                <a:gd name="adj2" fmla="val 6772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Neue"/>
                </a:rPr>
                <a:t>Okay. I’ll change his diaper, too.</a:t>
              </a:r>
            </a:p>
          </p:txBody>
        </p:sp>
      </p:grpSp>
    </p:spTree>
    <p:extLst>
      <p:ext uri="{BB962C8B-B14F-4D97-AF65-F5344CB8AC3E}">
        <p14:creationId xmlns:p14="http://schemas.microsoft.com/office/powerpoint/2010/main" val="1499445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EBE16-A4DB-0143-868D-E8E933B5777A}"/>
              </a:ext>
            </a:extLst>
          </p:cNvPr>
          <p:cNvSpPr txBox="1"/>
          <p:nvPr/>
        </p:nvSpPr>
        <p:spPr>
          <a:xfrm>
            <a:off x="-159027" y="544011"/>
            <a:ext cx="9621078"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How do we approach</a:t>
            </a:r>
          </a:p>
          <a:p>
            <a:r>
              <a:rPr lang="en-US" sz="4400" dirty="0">
                <a:solidFill>
                  <a:srgbClr val="9474B4"/>
                </a:solidFill>
                <a:latin typeface="Helvetica Neue" charset="0"/>
                <a:ea typeface="Helvetica Neue" charset="0"/>
                <a:cs typeface="Helvetica Neue" charset="0"/>
              </a:rPr>
              <a:t>Math and Science?</a:t>
            </a:r>
          </a:p>
        </p:txBody>
      </p:sp>
      <p:sp>
        <p:nvSpPr>
          <p:cNvPr id="21" name="TextBox 20">
            <a:extLst>
              <a:ext uri="{FF2B5EF4-FFF2-40B4-BE49-F238E27FC236}">
                <a16:creationId xmlns:a16="http://schemas.microsoft.com/office/drawing/2014/main" id="{C414AF2D-F9DE-4E47-9549-2AAA13C872F1}"/>
              </a:ext>
            </a:extLst>
          </p:cNvPr>
          <p:cNvSpPr txBox="1"/>
          <p:nvPr/>
        </p:nvSpPr>
        <p:spPr>
          <a:xfrm>
            <a:off x="995900" y="2758184"/>
            <a:ext cx="4596286" cy="2677656"/>
          </a:xfrm>
          <a:prstGeom prst="rect">
            <a:avLst/>
          </a:prstGeom>
          <a:solidFill>
            <a:srgbClr val="00B0F0"/>
          </a:solid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Small group, hands-on</a:t>
            </a:r>
          </a:p>
          <a:p>
            <a:pPr marL="457200" indent="-457200">
              <a:buFont typeface="Arial" panose="020B0604020202020204" pitchFamily="34" charset="0"/>
              <a:buChar char="•"/>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Connections to play theme vocabulary and scenarios</a:t>
            </a:r>
          </a:p>
          <a:p>
            <a:pPr marL="457200" indent="-457200">
              <a:buFont typeface="Arial" panose="020B0604020202020204" pitchFamily="34" charset="0"/>
              <a:buChar char="•"/>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Children learn roles and regulate each other</a:t>
            </a:r>
          </a:p>
        </p:txBody>
      </p:sp>
      <p:pic>
        <p:nvPicPr>
          <p:cNvPr id="12" name="Picture 11" descr="Screen Shot 2014-06-24 at 4.40.34 PM.png">
            <a:extLst>
              <a:ext uri="{FF2B5EF4-FFF2-40B4-BE49-F238E27FC236}">
                <a16:creationId xmlns:a16="http://schemas.microsoft.com/office/drawing/2014/main" id="{00A9C60E-2C3D-414C-AB16-50C6D81CD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917" y="1873094"/>
            <a:ext cx="2570904" cy="2223918"/>
          </a:xfrm>
          <a:prstGeom prst="rect">
            <a:avLst/>
          </a:prstGeom>
          <a:ln>
            <a:solidFill>
              <a:schemeClr val="tx1"/>
            </a:solidFill>
          </a:ln>
        </p:spPr>
      </p:pic>
      <p:pic>
        <p:nvPicPr>
          <p:cNvPr id="15" name="Picture 14" descr="Screen Shot 2014-06-14 at 8.22.05 PM.png">
            <a:extLst>
              <a:ext uri="{FF2B5EF4-FFF2-40B4-BE49-F238E27FC236}">
                <a16:creationId xmlns:a16="http://schemas.microsoft.com/office/drawing/2014/main" id="{227928A7-1971-AB4E-B1C7-B68B4DACD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917" y="4240368"/>
            <a:ext cx="2570904" cy="2430674"/>
          </a:xfrm>
          <a:prstGeom prst="rect">
            <a:avLst/>
          </a:prstGeom>
          <a:ln>
            <a:solidFill>
              <a:srgbClr val="000000"/>
            </a:solidFill>
          </a:ln>
        </p:spPr>
      </p:pic>
    </p:spTree>
    <p:extLst>
      <p:ext uri="{BB962C8B-B14F-4D97-AF65-F5344CB8AC3E}">
        <p14:creationId xmlns:p14="http://schemas.microsoft.com/office/powerpoint/2010/main" val="100040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E072-9F4A-7F4C-A513-8D6650772665}"/>
              </a:ext>
            </a:extLst>
          </p:cNvPr>
          <p:cNvPicPr>
            <a:picLocks noChangeAspect="1"/>
          </p:cNvPicPr>
          <p:nvPr/>
        </p:nvPicPr>
        <p:blipFill rotWithShape="1">
          <a:blip r:embed="rId3">
            <a:extLst>
              <a:ext uri="{28A0092B-C50C-407E-A947-70E740481C1C}">
                <a14:useLocalDpi xmlns:a14="http://schemas.microsoft.com/office/drawing/2010/main" val="0"/>
              </a:ext>
            </a:extLst>
          </a:blip>
          <a:srcRect t="6306"/>
          <a:stretch/>
        </p:blipFill>
        <p:spPr>
          <a:xfrm>
            <a:off x="4469237" y="3250791"/>
            <a:ext cx="4891497" cy="3437543"/>
          </a:xfrm>
          <a:prstGeom prst="rect">
            <a:avLst/>
          </a:prstGeom>
          <a:effectLst>
            <a:outerShdw blurRad="165100" dist="38100" dir="8100000" sx="102000" sy="102000" algn="tr" rotWithShape="0">
              <a:prstClr val="black">
                <a:alpha val="44000"/>
              </a:prstClr>
            </a:outerShdw>
          </a:effectLst>
        </p:spPr>
      </p:pic>
      <p:pic>
        <p:nvPicPr>
          <p:cNvPr id="8" name="Picture 7" descr="Screen Shot 2014-06-27 at 2.14.35 PM.png">
            <a:extLst>
              <a:ext uri="{FF2B5EF4-FFF2-40B4-BE49-F238E27FC236}">
                <a16:creationId xmlns:a16="http://schemas.microsoft.com/office/drawing/2014/main" id="{FEC26DCE-1130-A14D-93BA-B4C25218388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1886" y="2044372"/>
            <a:ext cx="3266357" cy="2925190"/>
          </a:xfrm>
          <a:prstGeom prst="rect">
            <a:avLst/>
          </a:prstGeom>
          <a:ln>
            <a:solidFill>
              <a:srgbClr val="4F81BD"/>
            </a:solidFill>
          </a:ln>
        </p:spPr>
      </p:pic>
      <p:pic>
        <p:nvPicPr>
          <p:cNvPr id="9" name="Picture 8" descr="Screen Shot 2016-02-11 at 10.35.50 AM.png">
            <a:extLst>
              <a:ext uri="{FF2B5EF4-FFF2-40B4-BE49-F238E27FC236}">
                <a16:creationId xmlns:a16="http://schemas.microsoft.com/office/drawing/2014/main" id="{2D9C72C7-C854-AE47-961B-7E0FC6BCD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2732" y="3974463"/>
            <a:ext cx="1127661" cy="1122726"/>
          </a:xfrm>
          <a:prstGeom prst="rect">
            <a:avLst/>
          </a:prstGeom>
          <a:ln>
            <a:solidFill>
              <a:srgbClr val="000000"/>
            </a:solidFill>
          </a:ln>
        </p:spPr>
      </p:pic>
      <p:pic>
        <p:nvPicPr>
          <p:cNvPr id="10" name="Picture 9" descr="Screen Shot 2016-02-11 at 10.35.28 AM.png">
            <a:extLst>
              <a:ext uri="{FF2B5EF4-FFF2-40B4-BE49-F238E27FC236}">
                <a16:creationId xmlns:a16="http://schemas.microsoft.com/office/drawing/2014/main" id="{FB68E573-2790-8349-9C5C-3D3BC4B33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3405" y="4803475"/>
            <a:ext cx="1127661" cy="1117855"/>
          </a:xfrm>
          <a:prstGeom prst="rect">
            <a:avLst/>
          </a:prstGeom>
          <a:ln>
            <a:solidFill>
              <a:srgbClr val="000000"/>
            </a:solidFill>
          </a:ln>
        </p:spPr>
      </p:pic>
      <p:sp>
        <p:nvSpPr>
          <p:cNvPr id="13" name="TextBox 12">
            <a:extLst>
              <a:ext uri="{FF2B5EF4-FFF2-40B4-BE49-F238E27FC236}">
                <a16:creationId xmlns:a16="http://schemas.microsoft.com/office/drawing/2014/main" id="{2F133262-F887-BE4E-969E-A2B1089A443F}"/>
              </a:ext>
            </a:extLst>
          </p:cNvPr>
          <p:cNvSpPr txBox="1"/>
          <p:nvPr/>
        </p:nvSpPr>
        <p:spPr>
          <a:xfrm>
            <a:off x="111986" y="776704"/>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Activities:</a:t>
            </a:r>
          </a:p>
          <a:p>
            <a:endParaRPr lang="en-US" sz="1200" dirty="0">
              <a:solidFill>
                <a:srgbClr val="9474B4"/>
              </a:solidFill>
              <a:latin typeface="Helvetica Neue" charset="0"/>
              <a:ea typeface="Helvetica Neue" charset="0"/>
              <a:cs typeface="Helvetica Neue" charset="0"/>
            </a:endParaRPr>
          </a:p>
          <a:p>
            <a:r>
              <a:rPr lang="en-US" sz="4000" dirty="0">
                <a:solidFill>
                  <a:srgbClr val="118ACB"/>
                </a:solidFill>
                <a:latin typeface="Helvetica Neue" charset="0"/>
                <a:ea typeface="Helvetica Neue" charset="0"/>
                <a:cs typeface="Helvetica Neue" charset="0"/>
              </a:rPr>
              <a:t>Numerals Game &amp; Science Eyes</a:t>
            </a:r>
          </a:p>
          <a:p>
            <a:endParaRPr lang="en-US" sz="4800" dirty="0">
              <a:solidFill>
                <a:srgbClr val="118ACB"/>
              </a:solidFill>
            </a:endParaRPr>
          </a:p>
        </p:txBody>
      </p:sp>
      <p:pic>
        <p:nvPicPr>
          <p:cNvPr id="15" name="Picture 14">
            <a:extLst>
              <a:ext uri="{FF2B5EF4-FFF2-40B4-BE49-F238E27FC236}">
                <a16:creationId xmlns:a16="http://schemas.microsoft.com/office/drawing/2014/main" id="{6A65F97B-64F0-4744-9ED3-503829BA33D5}"/>
              </a:ext>
            </a:extLst>
          </p:cNvPr>
          <p:cNvPicPr>
            <a:picLocks noChangeAspect="1"/>
          </p:cNvPicPr>
          <p:nvPr/>
        </p:nvPicPr>
        <p:blipFill>
          <a:blip r:embed="rId8"/>
          <a:stretch>
            <a:fillRect/>
          </a:stretch>
        </p:blipFill>
        <p:spPr>
          <a:xfrm>
            <a:off x="6110846" y="1818172"/>
            <a:ext cx="889797" cy="1760476"/>
          </a:xfrm>
          <a:prstGeom prst="rect">
            <a:avLst/>
          </a:prstGeom>
        </p:spPr>
      </p:pic>
    </p:spTree>
    <p:extLst>
      <p:ext uri="{BB962C8B-B14F-4D97-AF65-F5344CB8AC3E}">
        <p14:creationId xmlns:p14="http://schemas.microsoft.com/office/powerpoint/2010/main" val="148251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55874A-BD0A-224C-979D-675EC11FCCD4}"/>
              </a:ext>
            </a:extLst>
          </p:cNvPr>
          <p:cNvSpPr txBox="1"/>
          <p:nvPr/>
        </p:nvSpPr>
        <p:spPr>
          <a:xfrm>
            <a:off x="-10770" y="2744772"/>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60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PreK </a:t>
            </a:r>
          </a:p>
          <a:p>
            <a:r>
              <a:rPr lang="en-US" sz="60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Back to School Night</a:t>
            </a:r>
          </a:p>
        </p:txBody>
      </p:sp>
      <p:pic>
        <p:nvPicPr>
          <p:cNvPr id="10" name="Picture 9" descr="Macintosh HD:Users:wilderba:Dropbox (Tools of the Mind):BUSINESS Communication:ToolsoftheMind Logo Variations 2016:Toolsofthemind Logo PNG:ToolsoftheMind-Logo.png">
            <a:extLst>
              <a:ext uri="{FF2B5EF4-FFF2-40B4-BE49-F238E27FC236}">
                <a16:creationId xmlns:a16="http://schemas.microsoft.com/office/drawing/2014/main" id="{3270EEE4-B7D4-584B-A28B-AC7707C64C7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69170" y="4705007"/>
            <a:ext cx="2388878" cy="1168713"/>
          </a:xfrm>
          <a:prstGeom prst="rect">
            <a:avLst/>
          </a:prstGeom>
          <a:noFill/>
          <a:ln>
            <a:noFill/>
          </a:ln>
          <a:extLst>
            <a:ext uri="{FAA26D3D-D897-4be2-8F04-BA451C77F1D7}">
              <ma14:placeholderFlag xmlns:ma14="http://schemas.microsoft.com/office/mac/drawingml/2011/main" xmlns=""/>
            </a:ext>
          </a:extLst>
        </p:spPr>
      </p:pic>
      <p:sp>
        <p:nvSpPr>
          <p:cNvPr id="7" name="TextBox 6">
            <a:extLst>
              <a:ext uri="{FF2B5EF4-FFF2-40B4-BE49-F238E27FC236}">
                <a16:creationId xmlns:a16="http://schemas.microsoft.com/office/drawing/2014/main" id="{554090DE-851C-B044-B181-87943DA0F048}"/>
              </a:ext>
            </a:extLst>
          </p:cNvPr>
          <p:cNvSpPr txBox="1"/>
          <p:nvPr/>
        </p:nvSpPr>
        <p:spPr>
          <a:xfrm>
            <a:off x="1744832" y="661401"/>
            <a:ext cx="5766322" cy="1446550"/>
          </a:xfrm>
          <a:prstGeom prst="rect">
            <a:avLst/>
          </a:prstGeom>
          <a:noFill/>
        </p:spPr>
        <p:txBody>
          <a:bodyPr wrap="none" rtlCol="0">
            <a:spAutoFit/>
          </a:bodyPr>
          <a:lstStyle/>
          <a:p>
            <a:r>
              <a:rPr lang="en-US" sz="8800" dirty="0">
                <a:solidFill>
                  <a:srgbClr val="118ACB"/>
                </a:solidFill>
                <a:latin typeface="Chalkboard" panose="03050602040202020205" pitchFamily="66" charset="77"/>
              </a:rPr>
              <a:t>WELCOME!</a:t>
            </a:r>
          </a:p>
        </p:txBody>
      </p:sp>
    </p:spTree>
    <p:extLst>
      <p:ext uri="{BB962C8B-B14F-4D97-AF65-F5344CB8AC3E}">
        <p14:creationId xmlns:p14="http://schemas.microsoft.com/office/powerpoint/2010/main" val="83079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56984D-C553-1A4A-A8DB-677EF2385A06}"/>
              </a:ext>
            </a:extLst>
          </p:cNvPr>
          <p:cNvSpPr txBox="1"/>
          <p:nvPr/>
        </p:nvSpPr>
        <p:spPr>
          <a:xfrm>
            <a:off x="0" y="820195"/>
            <a:ext cx="9144000"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000" dirty="0">
                <a:solidFill>
                  <a:srgbClr val="9474B4"/>
                </a:solidFill>
                <a:latin typeface="Helvetica Neue" charset="0"/>
                <a:ea typeface="Helvetica Neue" charset="0"/>
                <a:cs typeface="Helvetica Neue" charset="0"/>
              </a:rPr>
              <a:t>How can I support</a:t>
            </a:r>
          </a:p>
          <a:p>
            <a:r>
              <a:rPr lang="en-US" sz="4000" dirty="0">
                <a:solidFill>
                  <a:srgbClr val="9474B4"/>
                </a:solidFill>
                <a:latin typeface="Helvetica Neue" charset="0"/>
                <a:ea typeface="Helvetica Neue" charset="0"/>
                <a:cs typeface="Helvetica Neue" charset="0"/>
              </a:rPr>
              <a:t>self-regulation development </a:t>
            </a:r>
          </a:p>
          <a:p>
            <a:r>
              <a:rPr lang="en-US" sz="4000" dirty="0">
                <a:solidFill>
                  <a:srgbClr val="9474B4"/>
                </a:solidFill>
                <a:latin typeface="Helvetica Neue" charset="0"/>
                <a:ea typeface="Helvetica Neue" charset="0"/>
                <a:cs typeface="Helvetica Neue" charset="0"/>
              </a:rPr>
              <a:t>at home?</a:t>
            </a:r>
          </a:p>
          <a:p>
            <a:endParaRPr lang="en-US" sz="4800" dirty="0">
              <a:solidFill>
                <a:srgbClr val="9474B4"/>
              </a:solidFill>
            </a:endParaRPr>
          </a:p>
        </p:txBody>
      </p:sp>
      <p:sp>
        <p:nvSpPr>
          <p:cNvPr id="15" name="TextBox 14">
            <a:extLst>
              <a:ext uri="{FF2B5EF4-FFF2-40B4-BE49-F238E27FC236}">
                <a16:creationId xmlns:a16="http://schemas.microsoft.com/office/drawing/2014/main" id="{25F76481-1BB1-0645-959A-678CCCDCA071}"/>
              </a:ext>
            </a:extLst>
          </p:cNvPr>
          <p:cNvSpPr txBox="1"/>
          <p:nvPr/>
        </p:nvSpPr>
        <p:spPr>
          <a:xfrm>
            <a:off x="201344" y="1914340"/>
            <a:ext cx="8853297" cy="769441"/>
          </a:xfrm>
          <a:prstGeom prst="rect">
            <a:avLst/>
          </a:prstGeom>
          <a:solidFill>
            <a:srgbClr val="9474B4"/>
          </a:solidFill>
        </p:spPr>
        <p:txBody>
          <a:bodyPr wrap="square" rtlCol="0">
            <a:spAutoFit/>
          </a:bodyPr>
          <a:lstStyle/>
          <a:p>
            <a:pPr algn="ctr"/>
            <a:r>
              <a:rPr lang="en-US" sz="2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Set up routines that get children involved </a:t>
            </a:r>
          </a:p>
          <a:p>
            <a:pPr algn="ctr"/>
            <a:r>
              <a:rPr lang="en-US" sz="2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 remembering steps in a sequence, and planning what comes next!</a:t>
            </a:r>
          </a:p>
        </p:txBody>
      </p:sp>
      <p:pic>
        <p:nvPicPr>
          <p:cNvPr id="5" name="Picture 4">
            <a:extLst>
              <a:ext uri="{FF2B5EF4-FFF2-40B4-BE49-F238E27FC236}">
                <a16:creationId xmlns:a16="http://schemas.microsoft.com/office/drawing/2014/main" id="{D47DE748-F016-1D46-9A39-AABE8AC61B2E}"/>
              </a:ext>
            </a:extLst>
          </p:cNvPr>
          <p:cNvPicPr>
            <a:picLocks noChangeAspect="1"/>
          </p:cNvPicPr>
          <p:nvPr/>
        </p:nvPicPr>
        <p:blipFill>
          <a:blip r:embed="rId3"/>
          <a:stretch>
            <a:fillRect/>
          </a:stretch>
        </p:blipFill>
        <p:spPr>
          <a:xfrm>
            <a:off x="4138698" y="3411349"/>
            <a:ext cx="4238171" cy="2633721"/>
          </a:xfrm>
          <a:prstGeom prst="rect">
            <a:avLst/>
          </a:prstGeom>
          <a:ln>
            <a:solidFill>
              <a:schemeClr val="tx1"/>
            </a:solidFill>
          </a:ln>
        </p:spPr>
      </p:pic>
      <p:pic>
        <p:nvPicPr>
          <p:cNvPr id="6" name="Picture 5">
            <a:extLst>
              <a:ext uri="{FF2B5EF4-FFF2-40B4-BE49-F238E27FC236}">
                <a16:creationId xmlns:a16="http://schemas.microsoft.com/office/drawing/2014/main" id="{73FD18BB-EC19-6F4F-B920-69CD2EF266CE}"/>
              </a:ext>
            </a:extLst>
          </p:cNvPr>
          <p:cNvPicPr>
            <a:picLocks noChangeAspect="1"/>
          </p:cNvPicPr>
          <p:nvPr/>
        </p:nvPicPr>
        <p:blipFill>
          <a:blip r:embed="rId4"/>
          <a:stretch>
            <a:fillRect/>
          </a:stretch>
        </p:blipFill>
        <p:spPr>
          <a:xfrm>
            <a:off x="366773" y="2920769"/>
            <a:ext cx="3384590" cy="3614882"/>
          </a:xfrm>
          <a:prstGeom prst="rect">
            <a:avLst/>
          </a:prstGeom>
          <a:ln>
            <a:solidFill>
              <a:schemeClr val="tx1"/>
            </a:solidFill>
          </a:ln>
        </p:spPr>
      </p:pic>
    </p:spTree>
    <p:extLst>
      <p:ext uri="{BB962C8B-B14F-4D97-AF65-F5344CB8AC3E}">
        <p14:creationId xmlns:p14="http://schemas.microsoft.com/office/powerpoint/2010/main" val="403472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F76481-1BB1-0645-959A-678CCCDCA071}"/>
              </a:ext>
            </a:extLst>
          </p:cNvPr>
          <p:cNvSpPr txBox="1"/>
          <p:nvPr/>
        </p:nvSpPr>
        <p:spPr>
          <a:xfrm>
            <a:off x="936596" y="584782"/>
            <a:ext cx="7327119" cy="1754326"/>
          </a:xfrm>
          <a:prstGeom prst="rect">
            <a:avLst/>
          </a:prstGeom>
          <a:solidFill>
            <a:srgbClr val="9474B4">
              <a:alpha val="82000"/>
            </a:srgbClr>
          </a:solidFill>
        </p:spPr>
        <p:txBody>
          <a:bodyPr wrap="square" rtlCol="0">
            <a:spAutoFit/>
          </a:bodyPr>
          <a:lstStyle/>
          <a:p>
            <a:pPr algn="ct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Encourage children to talk to use visual mediation, and </a:t>
            </a:r>
          </a:p>
          <a:p>
            <a:pPr algn="ct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talk to themselves to remember!</a:t>
            </a:r>
          </a:p>
        </p:txBody>
      </p:sp>
      <p:pic>
        <p:nvPicPr>
          <p:cNvPr id="8" name="image29.png">
            <a:extLst>
              <a:ext uri="{FF2B5EF4-FFF2-40B4-BE49-F238E27FC236}">
                <a16:creationId xmlns:a16="http://schemas.microsoft.com/office/drawing/2014/main" id="{B87492FB-DEEC-E443-AFBA-F66A732CAF13}"/>
              </a:ext>
            </a:extLst>
          </p:cNvPr>
          <p:cNvPicPr/>
          <p:nvPr/>
        </p:nvPicPr>
        <p:blipFill rotWithShape="1">
          <a:blip r:embed="rId3"/>
          <a:srcRect b="43229"/>
          <a:stretch/>
        </p:blipFill>
        <p:spPr>
          <a:xfrm>
            <a:off x="-998400" y="3202188"/>
            <a:ext cx="4038081" cy="3603170"/>
          </a:xfrm>
          <a:prstGeom prst="rect">
            <a:avLst/>
          </a:prstGeom>
          <a:ln w="12700">
            <a:miter lim="400000"/>
          </a:ln>
        </p:spPr>
      </p:pic>
      <p:sp>
        <p:nvSpPr>
          <p:cNvPr id="12" name="Shape 183">
            <a:extLst>
              <a:ext uri="{FF2B5EF4-FFF2-40B4-BE49-F238E27FC236}">
                <a16:creationId xmlns:a16="http://schemas.microsoft.com/office/drawing/2014/main" id="{1D66E729-EB0E-DE44-9409-10198DB452F0}"/>
              </a:ext>
            </a:extLst>
          </p:cNvPr>
          <p:cNvSpPr/>
          <p:nvPr/>
        </p:nvSpPr>
        <p:spPr>
          <a:xfrm>
            <a:off x="2237035" y="2877461"/>
            <a:ext cx="3126117" cy="1716965"/>
          </a:xfrm>
          <a:prstGeom prst="wedgeEllipseCallout">
            <a:avLst>
              <a:gd name="adj1" fmla="val -53491"/>
              <a:gd name="adj2" fmla="val 57188"/>
            </a:avLst>
          </a:prstGeom>
          <a:noFill/>
          <a:ln w="9525" cap="flat">
            <a:solidFill>
              <a:srgbClr val="9474B4"/>
            </a:solidFill>
            <a:prstDash val="solid"/>
            <a:round/>
          </a:ln>
          <a:effectLst>
            <a:outerShdw blurRad="38100" dist="23000" dir="5400000" rotWithShape="0">
              <a:srgbClr val="000000">
                <a:alpha val="35000"/>
              </a:srgbClr>
            </a:outerShdw>
          </a:effectLst>
        </p:spPr>
        <p:txBody>
          <a:bodyPr wrap="square" lIns="0" tIns="0" rIns="0" bIns="0" numCol="1" anchor="ctr">
            <a:noAutofit/>
          </a:bodyPr>
          <a:lstStyle/>
          <a:p>
            <a:pPr algn="ctr">
              <a:defRPr sz="1700"/>
            </a:pPr>
            <a:endParaRPr lang="en-US" dirty="0">
              <a:latin typeface="Helvetica Neue"/>
            </a:endParaRPr>
          </a:p>
        </p:txBody>
      </p:sp>
      <p:sp>
        <p:nvSpPr>
          <p:cNvPr id="2" name="TextBox 1">
            <a:extLst>
              <a:ext uri="{FF2B5EF4-FFF2-40B4-BE49-F238E27FC236}">
                <a16:creationId xmlns:a16="http://schemas.microsoft.com/office/drawing/2014/main" id="{4611280D-27B4-3E4A-B71F-DDE984A7D78A}"/>
              </a:ext>
            </a:extLst>
          </p:cNvPr>
          <p:cNvSpPr txBox="1"/>
          <p:nvPr/>
        </p:nvSpPr>
        <p:spPr>
          <a:xfrm>
            <a:off x="2546108" y="3202188"/>
            <a:ext cx="2585209" cy="1200329"/>
          </a:xfrm>
          <a:prstGeom prst="rect">
            <a:avLst/>
          </a:prstGeom>
          <a:noFill/>
        </p:spPr>
        <p:txBody>
          <a:bodyPr wrap="square" rtlCol="0">
            <a:spAutoFit/>
          </a:bodyPr>
          <a:lstStyle/>
          <a:p>
            <a:pPr algn="ctr"/>
            <a:r>
              <a:rPr lang="en-US" dirty="0">
                <a:latin typeface="Helvetica Neue"/>
              </a:rPr>
              <a:t>You just ate breakfast, Maria. </a:t>
            </a:r>
          </a:p>
          <a:p>
            <a:pPr algn="ctr"/>
            <a:r>
              <a:rPr lang="en-US" dirty="0">
                <a:latin typeface="Helvetica Neue"/>
              </a:rPr>
              <a:t>Let’s look at the sign. </a:t>
            </a:r>
          </a:p>
          <a:p>
            <a:pPr algn="ctr"/>
            <a:r>
              <a:rPr lang="en-US" dirty="0">
                <a:latin typeface="Helvetica Neue"/>
              </a:rPr>
              <a:t>What comes next?</a:t>
            </a:r>
          </a:p>
        </p:txBody>
      </p:sp>
      <p:grpSp>
        <p:nvGrpSpPr>
          <p:cNvPr id="16" name="Group 15">
            <a:extLst>
              <a:ext uri="{FF2B5EF4-FFF2-40B4-BE49-F238E27FC236}">
                <a16:creationId xmlns:a16="http://schemas.microsoft.com/office/drawing/2014/main" id="{BF759880-ADA1-E343-B6BC-E44B06844A2A}"/>
              </a:ext>
            </a:extLst>
          </p:cNvPr>
          <p:cNvGrpSpPr/>
          <p:nvPr/>
        </p:nvGrpSpPr>
        <p:grpSpPr>
          <a:xfrm>
            <a:off x="2996949" y="4337811"/>
            <a:ext cx="7900599" cy="2467547"/>
            <a:chOff x="2739804" y="4290125"/>
            <a:chExt cx="7900599" cy="2467547"/>
          </a:xfrm>
        </p:grpSpPr>
        <p:sp>
          <p:nvSpPr>
            <p:cNvPr id="17" name="Shape 183">
              <a:extLst>
                <a:ext uri="{FF2B5EF4-FFF2-40B4-BE49-F238E27FC236}">
                  <a16:creationId xmlns:a16="http://schemas.microsoft.com/office/drawing/2014/main" id="{C298373C-ED5F-FC4A-A45C-3D4FAD57F32C}"/>
                </a:ext>
              </a:extLst>
            </p:cNvPr>
            <p:cNvSpPr/>
            <p:nvPr/>
          </p:nvSpPr>
          <p:spPr>
            <a:xfrm>
              <a:off x="4159045" y="4884009"/>
              <a:ext cx="2466182" cy="1116799"/>
            </a:xfrm>
            <a:prstGeom prst="wedgeEllipseCallout">
              <a:avLst>
                <a:gd name="adj1" fmla="val 61598"/>
                <a:gd name="adj2" fmla="val 57244"/>
              </a:avLst>
            </a:prstGeom>
            <a:solidFill>
              <a:schemeClr val="accent4">
                <a:lumMod val="40000"/>
                <a:lumOff val="60000"/>
              </a:schemeClr>
            </a:solidFill>
            <a:ln w="9525" cap="flat">
              <a:solidFill>
                <a:srgbClr val="4A7EBB"/>
              </a:solidFill>
              <a:prstDash val="solid"/>
              <a:round/>
            </a:ln>
            <a:effectLst>
              <a:outerShdw blurRad="38100" dist="23000" dir="5400000" rotWithShape="0">
                <a:srgbClr val="000000">
                  <a:alpha val="35000"/>
                </a:srgbClr>
              </a:outerShdw>
            </a:effectLst>
          </p:spPr>
          <p:txBody>
            <a:bodyPr wrap="square" lIns="0" tIns="0" rIns="0" bIns="0" numCol="1" anchor="ctr">
              <a:noAutofit/>
            </a:bodyPr>
            <a:lstStyle/>
            <a:p>
              <a:pPr algn="ctr">
                <a:defRPr sz="1700"/>
              </a:pPr>
              <a:endParaRPr lang="en-US" dirty="0">
                <a:latin typeface="Helvetica Neue"/>
              </a:endParaRPr>
            </a:p>
          </p:txBody>
        </p:sp>
        <p:sp>
          <p:nvSpPr>
            <p:cNvPr id="18" name="TextBox 17">
              <a:extLst>
                <a:ext uri="{FF2B5EF4-FFF2-40B4-BE49-F238E27FC236}">
                  <a16:creationId xmlns:a16="http://schemas.microsoft.com/office/drawing/2014/main" id="{B17FE934-17A7-1C49-A462-8E12ECC68414}"/>
                </a:ext>
              </a:extLst>
            </p:cNvPr>
            <p:cNvSpPr txBox="1"/>
            <p:nvPr/>
          </p:nvSpPr>
          <p:spPr>
            <a:xfrm>
              <a:off x="4440562" y="5028789"/>
              <a:ext cx="1903148" cy="923330"/>
            </a:xfrm>
            <a:prstGeom prst="rect">
              <a:avLst/>
            </a:prstGeom>
            <a:noFill/>
          </p:spPr>
          <p:txBody>
            <a:bodyPr wrap="square" rtlCol="0">
              <a:spAutoFit/>
            </a:bodyPr>
            <a:lstStyle/>
            <a:p>
              <a:pPr algn="ctr"/>
              <a:r>
                <a:rPr lang="en-US" dirty="0">
                  <a:latin typeface="Helvetica Neue"/>
                </a:rPr>
                <a:t>Oh—I still need to put my dishes in the sink!</a:t>
              </a:r>
            </a:p>
          </p:txBody>
        </p:sp>
        <p:pic>
          <p:nvPicPr>
            <p:cNvPr id="19" name="Picture 18">
              <a:extLst>
                <a:ext uri="{FF2B5EF4-FFF2-40B4-BE49-F238E27FC236}">
                  <a16:creationId xmlns:a16="http://schemas.microsoft.com/office/drawing/2014/main" id="{D86F7B31-102E-A545-938D-E3C785A02B9C}"/>
                </a:ext>
              </a:extLst>
            </p:cNvPr>
            <p:cNvPicPr>
              <a:picLocks noChangeAspect="1"/>
            </p:cNvPicPr>
            <p:nvPr/>
          </p:nvPicPr>
          <p:blipFill rotWithShape="1">
            <a:blip r:embed="rId4"/>
            <a:srcRect b="49577"/>
            <a:stretch/>
          </p:blipFill>
          <p:spPr>
            <a:xfrm flipH="1">
              <a:off x="5215983" y="4290125"/>
              <a:ext cx="5424420" cy="2467547"/>
            </a:xfrm>
            <a:prstGeom prst="rect">
              <a:avLst/>
            </a:prstGeom>
          </p:spPr>
        </p:pic>
        <p:pic>
          <p:nvPicPr>
            <p:cNvPr id="20" name="Picture 19">
              <a:extLst>
                <a:ext uri="{FF2B5EF4-FFF2-40B4-BE49-F238E27FC236}">
                  <a16:creationId xmlns:a16="http://schemas.microsoft.com/office/drawing/2014/main" id="{5E492733-9ABD-494A-A23C-A2DADA433E33}"/>
                </a:ext>
              </a:extLst>
            </p:cNvPr>
            <p:cNvPicPr>
              <a:picLocks noChangeAspect="1"/>
            </p:cNvPicPr>
            <p:nvPr/>
          </p:nvPicPr>
          <p:blipFill>
            <a:blip r:embed="rId5"/>
            <a:stretch>
              <a:fillRect/>
            </a:stretch>
          </p:blipFill>
          <p:spPr>
            <a:xfrm>
              <a:off x="2739804" y="4829945"/>
              <a:ext cx="1313048" cy="1674258"/>
            </a:xfrm>
            <a:prstGeom prst="rect">
              <a:avLst/>
            </a:prstGeom>
            <a:ln>
              <a:solidFill>
                <a:schemeClr val="tx1"/>
              </a:solidFill>
            </a:ln>
          </p:spPr>
        </p:pic>
      </p:grpSp>
    </p:spTree>
    <p:extLst>
      <p:ext uri="{BB962C8B-B14F-4D97-AF65-F5344CB8AC3E}">
        <p14:creationId xmlns:p14="http://schemas.microsoft.com/office/powerpoint/2010/main" val="3135227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4101618_S blanket.jpg">
            <a:extLst>
              <a:ext uri="{FF2B5EF4-FFF2-40B4-BE49-F238E27FC236}">
                <a16:creationId xmlns:a16="http://schemas.microsoft.com/office/drawing/2014/main" id="{807E3221-F521-C94C-98EB-0DF5783553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81" b="96667" l="222" r="99111"/>
                    </a14:imgEffect>
                  </a14:imgLayer>
                </a14:imgProps>
              </a:ext>
              <a:ext uri="{28A0092B-C50C-407E-A947-70E740481C1C}">
                <a14:useLocalDpi xmlns:a14="http://schemas.microsoft.com/office/drawing/2010/main" val="0"/>
              </a:ext>
            </a:extLst>
          </a:blip>
          <a:stretch>
            <a:fillRect/>
          </a:stretch>
        </p:blipFill>
        <p:spPr>
          <a:xfrm rot="871058">
            <a:off x="2323621" y="4410829"/>
            <a:ext cx="1903123" cy="1086770"/>
          </a:xfrm>
          <a:prstGeom prst="rect">
            <a:avLst/>
          </a:prstGeom>
          <a:scene3d>
            <a:camera prst="isometricOffAxis1Right"/>
            <a:lightRig rig="threePt" dir="t"/>
          </a:scene3d>
        </p:spPr>
      </p:pic>
      <p:sp>
        <p:nvSpPr>
          <p:cNvPr id="3" name="TextBox 2">
            <a:extLst>
              <a:ext uri="{FF2B5EF4-FFF2-40B4-BE49-F238E27FC236}">
                <a16:creationId xmlns:a16="http://schemas.microsoft.com/office/drawing/2014/main" id="{34BE3435-92CD-5D4B-841D-DFF693378D9D}"/>
              </a:ext>
            </a:extLst>
          </p:cNvPr>
          <p:cNvSpPr txBox="1"/>
          <p:nvPr/>
        </p:nvSpPr>
        <p:spPr>
          <a:xfrm>
            <a:off x="-3383459" y="-2946585"/>
            <a:ext cx="7756768" cy="3416320"/>
          </a:xfrm>
          <a:prstGeom prst="rect">
            <a:avLst/>
          </a:prstGeom>
          <a:noFill/>
        </p:spPr>
        <p:txBody>
          <a:bodyPr wrap="none" rtlCol="0">
            <a:spAutoFit/>
          </a:bodyPr>
          <a:lstStyle/>
          <a:p>
            <a:r>
              <a:rPr lang="en-US" dirty="0">
                <a:latin typeface="Helvetica Neue"/>
              </a:rPr>
              <a:t>Supporting the play theme at home</a:t>
            </a:r>
          </a:p>
          <a:p>
            <a:r>
              <a:rPr lang="en-US" dirty="0">
                <a:latin typeface="Helvetica Neue"/>
              </a:rPr>
              <a:t>Show the play themes throughout the year</a:t>
            </a:r>
          </a:p>
          <a:p>
            <a:endParaRPr lang="en-US" dirty="0">
              <a:latin typeface="Helvetica Neue"/>
            </a:endParaRPr>
          </a:p>
          <a:p>
            <a:r>
              <a:rPr lang="en-US" dirty="0">
                <a:latin typeface="Helvetica Neue"/>
              </a:rPr>
              <a:t>So parents know what’s coming—can tell them about order of events</a:t>
            </a:r>
          </a:p>
          <a:p>
            <a:r>
              <a:rPr lang="en-US" dirty="0">
                <a:latin typeface="Helvetica Neue"/>
              </a:rPr>
              <a:t>Can read books at home related to play </a:t>
            </a:r>
          </a:p>
          <a:p>
            <a:r>
              <a:rPr lang="en-US" dirty="0">
                <a:latin typeface="Helvetica Neue"/>
              </a:rPr>
              <a:t>Play with them at home</a:t>
            </a:r>
          </a:p>
          <a:p>
            <a:endParaRPr lang="en-US" dirty="0">
              <a:latin typeface="Helvetica Neue"/>
            </a:endParaRPr>
          </a:p>
          <a:p>
            <a:endParaRPr lang="en-US" dirty="0">
              <a:latin typeface="Helvetica Neue"/>
            </a:endParaRPr>
          </a:p>
          <a:p>
            <a:endParaRPr lang="en-US" dirty="0">
              <a:latin typeface="Helvetica Neue"/>
            </a:endParaRPr>
          </a:p>
          <a:p>
            <a:r>
              <a:rPr lang="en-US" dirty="0">
                <a:latin typeface="Helvetica Neue"/>
              </a:rPr>
              <a:t>Clean up song and pretend transitions slide for home-school connections</a:t>
            </a:r>
          </a:p>
          <a:p>
            <a:endParaRPr lang="en-US" dirty="0">
              <a:latin typeface="Helvetica Neue"/>
            </a:endParaRPr>
          </a:p>
          <a:p>
            <a:endParaRPr lang="en-US" dirty="0">
              <a:latin typeface="Helvetica Neue"/>
            </a:endParaRPr>
          </a:p>
        </p:txBody>
      </p:sp>
      <p:sp>
        <p:nvSpPr>
          <p:cNvPr id="4" name="TextBox 3">
            <a:extLst>
              <a:ext uri="{FF2B5EF4-FFF2-40B4-BE49-F238E27FC236}">
                <a16:creationId xmlns:a16="http://schemas.microsoft.com/office/drawing/2014/main" id="{B4B4B197-059B-4D46-AAD0-1EB192900DCF}"/>
              </a:ext>
            </a:extLst>
          </p:cNvPr>
          <p:cNvSpPr txBox="1"/>
          <p:nvPr/>
        </p:nvSpPr>
        <p:spPr>
          <a:xfrm>
            <a:off x="1274107" y="518057"/>
            <a:ext cx="6721153" cy="1200329"/>
          </a:xfrm>
          <a:prstGeom prst="rect">
            <a:avLst/>
          </a:prstGeom>
          <a:solidFill>
            <a:srgbClr val="9474B4"/>
          </a:solidFill>
        </p:spPr>
        <p:txBody>
          <a:bodyPr wrap="square" rtlCol="0">
            <a:spAutoFit/>
          </a:bodyPr>
          <a:lstStyle/>
          <a:p>
            <a:pPr algn="ctr"/>
            <a:r>
              <a:rPr lang="en-US" sz="3600" dirty="0">
                <a:solidFill>
                  <a:schemeClr val="bg1"/>
                </a:solidFill>
                <a:latin typeface="Helvetica Neue" charset="0"/>
                <a:ea typeface="Helvetica Neue" charset="0"/>
                <a:cs typeface="Helvetica Neue" charset="0"/>
              </a:rPr>
              <a:t>Engage in make-believe play </a:t>
            </a:r>
          </a:p>
          <a:p>
            <a:pPr algn="ctr"/>
            <a:r>
              <a:rPr lang="en-US" sz="3600" dirty="0">
                <a:solidFill>
                  <a:schemeClr val="bg1"/>
                </a:solidFill>
                <a:latin typeface="Helvetica Neue" charset="0"/>
                <a:ea typeface="Helvetica Neue" charset="0"/>
                <a:cs typeface="Helvetica Neue" charset="0"/>
              </a:rPr>
              <a:t>at home!</a:t>
            </a:r>
          </a:p>
        </p:txBody>
      </p:sp>
      <p:pic>
        <p:nvPicPr>
          <p:cNvPr id="5" name="Picture 4" descr="9276907_S box.jpg">
            <a:extLst>
              <a:ext uri="{FF2B5EF4-FFF2-40B4-BE49-F238E27FC236}">
                <a16:creationId xmlns:a16="http://schemas.microsoft.com/office/drawing/2014/main" id="{C8576EEC-5018-F548-BFEF-BF41B024DF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56" b="94000" l="4000" r="100000"/>
                    </a14:imgEffect>
                  </a14:imgLayer>
                </a14:imgProps>
              </a:ext>
              <a:ext uri="{28A0092B-C50C-407E-A947-70E740481C1C}">
                <a14:useLocalDpi xmlns:a14="http://schemas.microsoft.com/office/drawing/2010/main" val="0"/>
              </a:ext>
            </a:extLst>
          </a:blip>
          <a:srcRect l="5139" t="10361" r="4163" b="7393"/>
          <a:stretch/>
        </p:blipFill>
        <p:spPr>
          <a:xfrm>
            <a:off x="3704027" y="3162059"/>
            <a:ext cx="1795527" cy="1628185"/>
          </a:xfrm>
          <a:prstGeom prst="rect">
            <a:avLst/>
          </a:prstGeom>
        </p:spPr>
      </p:pic>
      <p:pic>
        <p:nvPicPr>
          <p:cNvPr id="7" name="Picture 6" descr="37088906_S tape dispenser.jpg">
            <a:extLst>
              <a:ext uri="{FF2B5EF4-FFF2-40B4-BE49-F238E27FC236}">
                <a16:creationId xmlns:a16="http://schemas.microsoft.com/office/drawing/2014/main" id="{F536DF27-2B48-C046-A30B-22302BC6B1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23008" y="4886888"/>
            <a:ext cx="514926" cy="514926"/>
          </a:xfrm>
          <a:prstGeom prst="rect">
            <a:avLst/>
          </a:prstGeom>
        </p:spPr>
      </p:pic>
      <p:pic>
        <p:nvPicPr>
          <p:cNvPr id="8" name="Picture 7" descr="14884223_S scissors.jpg">
            <a:extLst>
              <a:ext uri="{FF2B5EF4-FFF2-40B4-BE49-F238E27FC236}">
                <a16:creationId xmlns:a16="http://schemas.microsoft.com/office/drawing/2014/main" id="{B2BEC12D-1E2F-DC45-97C7-327B1520CAD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0" b="98889" l="9467" r="89941">
                        <a14:foregroundMark x1="37870" y1="9556" x2="37870" y2="14667"/>
                      </a14:backgroundRemoval>
                    </a14:imgEffect>
                  </a14:imgLayer>
                </a14:imgProps>
              </a:ext>
              <a:ext uri="{28A0092B-C50C-407E-A947-70E740481C1C}">
                <a14:useLocalDpi xmlns:a14="http://schemas.microsoft.com/office/drawing/2010/main" val="0"/>
              </a:ext>
            </a:extLst>
          </a:blip>
          <a:srcRect l="13514" t="3133"/>
          <a:stretch/>
        </p:blipFill>
        <p:spPr>
          <a:xfrm rot="17246632">
            <a:off x="4005984" y="5155805"/>
            <a:ext cx="429071" cy="639815"/>
          </a:xfrm>
          <a:prstGeom prst="rect">
            <a:avLst/>
          </a:prstGeom>
        </p:spPr>
      </p:pic>
      <p:pic>
        <p:nvPicPr>
          <p:cNvPr id="9" name="Picture 8">
            <a:extLst>
              <a:ext uri="{FF2B5EF4-FFF2-40B4-BE49-F238E27FC236}">
                <a16:creationId xmlns:a16="http://schemas.microsoft.com/office/drawing/2014/main" id="{3217A3D3-3633-3249-8998-9A324D217A3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21" b="94271" l="0" r="96919"/>
                    </a14:imgEffect>
                  </a14:imgLayer>
                </a14:imgProps>
              </a:ext>
            </a:extLst>
          </a:blip>
          <a:stretch>
            <a:fillRect/>
          </a:stretch>
        </p:blipFill>
        <p:spPr>
          <a:xfrm>
            <a:off x="2725754" y="4124643"/>
            <a:ext cx="782353" cy="1067855"/>
          </a:xfrm>
          <a:prstGeom prst="rect">
            <a:avLst/>
          </a:prstGeom>
        </p:spPr>
      </p:pic>
      <p:pic>
        <p:nvPicPr>
          <p:cNvPr id="10" name="Picture 9" descr="11333728_S bear.jpg">
            <a:extLst>
              <a:ext uri="{FF2B5EF4-FFF2-40B4-BE49-F238E27FC236}">
                <a16:creationId xmlns:a16="http://schemas.microsoft.com/office/drawing/2014/main" id="{5F779838-40D3-F545-BF1E-A7358F9A68B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818" b="89818" l="4667" r="48000">
                        <a14:backgroundMark x1="25111" y1="73818" x2="25111" y2="84727"/>
                      </a14:backgroundRemoval>
                    </a14:imgEffect>
                  </a14:imgLayer>
                </a14:imgProps>
              </a:ext>
              <a:ext uri="{28A0092B-C50C-407E-A947-70E740481C1C}">
                <a14:useLocalDpi xmlns:a14="http://schemas.microsoft.com/office/drawing/2010/main" val="0"/>
              </a:ext>
            </a:extLst>
          </a:blip>
          <a:srcRect r="51481"/>
          <a:stretch/>
        </p:blipFill>
        <p:spPr>
          <a:xfrm flipH="1">
            <a:off x="3113509" y="3975331"/>
            <a:ext cx="1077463" cy="1187717"/>
          </a:xfrm>
          <a:prstGeom prst="rect">
            <a:avLst/>
          </a:prstGeom>
          <a:scene3d>
            <a:camera prst="perspectiveContrastingRightFacing"/>
            <a:lightRig rig="threePt" dir="t"/>
          </a:scene3d>
        </p:spPr>
      </p:pic>
      <p:pic>
        <p:nvPicPr>
          <p:cNvPr id="13" name="Picture 12">
            <a:extLst>
              <a:ext uri="{FF2B5EF4-FFF2-40B4-BE49-F238E27FC236}">
                <a16:creationId xmlns:a16="http://schemas.microsoft.com/office/drawing/2014/main" id="{0BD8A010-26DF-F74A-A142-B54850AB5F19}"/>
              </a:ext>
            </a:extLst>
          </p:cNvPr>
          <p:cNvPicPr>
            <a:picLocks noChangeAspect="1"/>
          </p:cNvPicPr>
          <p:nvPr/>
        </p:nvPicPr>
        <p:blipFill>
          <a:blip r:embed="rId15"/>
          <a:stretch>
            <a:fillRect/>
          </a:stretch>
        </p:blipFill>
        <p:spPr>
          <a:xfrm>
            <a:off x="6495921" y="2911274"/>
            <a:ext cx="1626219" cy="3446527"/>
          </a:xfrm>
          <a:prstGeom prst="rect">
            <a:avLst/>
          </a:prstGeom>
        </p:spPr>
      </p:pic>
      <p:pic>
        <p:nvPicPr>
          <p:cNvPr id="15" name="Picture 14">
            <a:extLst>
              <a:ext uri="{FF2B5EF4-FFF2-40B4-BE49-F238E27FC236}">
                <a16:creationId xmlns:a16="http://schemas.microsoft.com/office/drawing/2014/main" id="{C01E1E4B-417B-174D-A975-8604701977E7}"/>
              </a:ext>
            </a:extLst>
          </p:cNvPr>
          <p:cNvPicPr>
            <a:picLocks noChangeAspect="1"/>
          </p:cNvPicPr>
          <p:nvPr/>
        </p:nvPicPr>
        <p:blipFill>
          <a:blip r:embed="rId16"/>
          <a:stretch>
            <a:fillRect/>
          </a:stretch>
        </p:blipFill>
        <p:spPr>
          <a:xfrm>
            <a:off x="256602" y="2831414"/>
            <a:ext cx="3129081" cy="3218483"/>
          </a:xfrm>
          <a:prstGeom prst="rect">
            <a:avLst/>
          </a:prstGeom>
        </p:spPr>
      </p:pic>
      <p:sp>
        <p:nvSpPr>
          <p:cNvPr id="16" name="Shape 183">
            <a:extLst>
              <a:ext uri="{FF2B5EF4-FFF2-40B4-BE49-F238E27FC236}">
                <a16:creationId xmlns:a16="http://schemas.microsoft.com/office/drawing/2014/main" id="{B822D48D-57A6-2446-B927-CCC7D472D41D}"/>
              </a:ext>
            </a:extLst>
          </p:cNvPr>
          <p:cNvSpPr/>
          <p:nvPr/>
        </p:nvSpPr>
        <p:spPr>
          <a:xfrm>
            <a:off x="1667739" y="1968522"/>
            <a:ext cx="2355269" cy="1145215"/>
          </a:xfrm>
          <a:prstGeom prst="wedgeEllipseCallout">
            <a:avLst>
              <a:gd name="adj1" fmla="val -38319"/>
              <a:gd name="adj2" fmla="val 83650"/>
            </a:avLst>
          </a:prstGeom>
          <a:noFill/>
          <a:ln w="9525" cap="flat">
            <a:solidFill>
              <a:srgbClr val="4A7EBB"/>
            </a:solidFill>
            <a:prstDash val="solid"/>
            <a:round/>
          </a:ln>
          <a:effectLst>
            <a:outerShdw blurRad="38100" dist="23000" dir="5400000" rotWithShape="0">
              <a:srgbClr val="000000">
                <a:alpha val="35000"/>
              </a:srgbClr>
            </a:outerShdw>
          </a:effectLst>
        </p:spPr>
        <p:txBody>
          <a:bodyPr wrap="square" lIns="0" tIns="0" rIns="0" bIns="0" numCol="1" anchor="ctr">
            <a:noAutofit/>
          </a:bodyPr>
          <a:lstStyle/>
          <a:p>
            <a:pPr algn="ctr">
              <a:defRPr sz="1700"/>
            </a:pPr>
            <a:r>
              <a:rPr lang="en-US" dirty="0">
                <a:latin typeface="Helvetica Neue"/>
              </a:rPr>
              <a:t>What could this box become?</a:t>
            </a:r>
          </a:p>
        </p:txBody>
      </p:sp>
      <p:sp>
        <p:nvSpPr>
          <p:cNvPr id="17" name="Shape 183">
            <a:extLst>
              <a:ext uri="{FF2B5EF4-FFF2-40B4-BE49-F238E27FC236}">
                <a16:creationId xmlns:a16="http://schemas.microsoft.com/office/drawing/2014/main" id="{5C026618-EBB6-2247-BA74-1837024115B4}"/>
              </a:ext>
            </a:extLst>
          </p:cNvPr>
          <p:cNvSpPr/>
          <p:nvPr/>
        </p:nvSpPr>
        <p:spPr>
          <a:xfrm>
            <a:off x="4634684" y="2034639"/>
            <a:ext cx="2355269" cy="1290330"/>
          </a:xfrm>
          <a:prstGeom prst="wedgeEllipseCallout">
            <a:avLst>
              <a:gd name="adj1" fmla="val 32530"/>
              <a:gd name="adj2" fmla="val 101807"/>
            </a:avLst>
          </a:prstGeom>
          <a:solidFill>
            <a:srgbClr val="7AD0F0"/>
          </a:solidFill>
          <a:ln w="9525" cap="flat">
            <a:solidFill>
              <a:srgbClr val="00B0F0"/>
            </a:solidFill>
            <a:prstDash val="solid"/>
            <a:round/>
          </a:ln>
          <a:effectLst>
            <a:outerShdw blurRad="38100" dist="23000" dir="5400000" rotWithShape="0">
              <a:srgbClr val="000000">
                <a:alpha val="35000"/>
              </a:srgbClr>
            </a:outerShdw>
          </a:effectLst>
        </p:spPr>
        <p:txBody>
          <a:bodyPr wrap="square" lIns="0" tIns="0" rIns="0" bIns="0" numCol="1" anchor="ctr">
            <a:noAutofit/>
          </a:bodyPr>
          <a:lstStyle/>
          <a:p>
            <a:pPr algn="ctr">
              <a:defRPr sz="1700"/>
            </a:pPr>
            <a:r>
              <a:rPr lang="en-US" dirty="0">
                <a:latin typeface="Helvetica Neue"/>
              </a:rPr>
              <a:t>I know! It could be a bath tub. Let’s give the baby a bath!</a:t>
            </a:r>
          </a:p>
        </p:txBody>
      </p:sp>
      <p:pic>
        <p:nvPicPr>
          <p:cNvPr id="18" name="Picture 7">
            <a:extLst>
              <a:ext uri="{FF2B5EF4-FFF2-40B4-BE49-F238E27FC236}">
                <a16:creationId xmlns:a16="http://schemas.microsoft.com/office/drawing/2014/main" id="{8C2A0994-9FAF-7D43-AD31-66248A92485F}"/>
              </a:ext>
            </a:extLst>
          </p:cNvPr>
          <p:cNvPicPr>
            <a:picLocks noChangeAspect="1" noChangeArrowheads="1"/>
          </p:cNvPicPr>
          <p:nvPr/>
        </p:nvPicPr>
        <p:blipFill>
          <a:blip r:embed="rId17" cstate="print"/>
          <a:srcRect/>
          <a:stretch>
            <a:fillRect/>
          </a:stretch>
        </p:blipFill>
        <p:spPr bwMode="auto">
          <a:xfrm rot="20128930">
            <a:off x="2326915" y="5206137"/>
            <a:ext cx="875174" cy="963732"/>
          </a:xfrm>
          <a:prstGeom prst="rect">
            <a:avLst/>
          </a:prstGeom>
          <a:noFill/>
          <a:ln w="9525">
            <a:noFill/>
            <a:miter lim="800000"/>
            <a:headEnd/>
            <a:tailEnd/>
          </a:ln>
          <a:scene3d>
            <a:camera prst="perspectiveContrastingRightFacing"/>
            <a:lightRig rig="threePt" dir="t"/>
          </a:scene3d>
        </p:spPr>
      </p:pic>
    </p:spTree>
    <p:extLst>
      <p:ext uri="{BB962C8B-B14F-4D97-AF65-F5344CB8AC3E}">
        <p14:creationId xmlns:p14="http://schemas.microsoft.com/office/powerpoint/2010/main" val="2019455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86A41-977F-E341-BCFD-A5565D567A93}"/>
              </a:ext>
            </a:extLst>
          </p:cNvPr>
          <p:cNvPicPr>
            <a:picLocks noChangeAspect="1"/>
          </p:cNvPicPr>
          <p:nvPr/>
        </p:nvPicPr>
        <p:blipFill>
          <a:blip r:embed="rId3"/>
          <a:stretch>
            <a:fillRect/>
          </a:stretch>
        </p:blipFill>
        <p:spPr>
          <a:xfrm>
            <a:off x="687025" y="3264983"/>
            <a:ext cx="3964823" cy="3510309"/>
          </a:xfrm>
          <a:prstGeom prst="rect">
            <a:avLst/>
          </a:prstGeom>
        </p:spPr>
      </p:pic>
      <p:sp>
        <p:nvSpPr>
          <p:cNvPr id="12" name="TextBox 11">
            <a:extLst>
              <a:ext uri="{FF2B5EF4-FFF2-40B4-BE49-F238E27FC236}">
                <a16:creationId xmlns:a16="http://schemas.microsoft.com/office/drawing/2014/main" id="{0FAD2883-3207-6246-90F0-C51554701AA2}"/>
              </a:ext>
            </a:extLst>
          </p:cNvPr>
          <p:cNvSpPr txBox="1"/>
          <p:nvPr/>
        </p:nvSpPr>
        <p:spPr>
          <a:xfrm>
            <a:off x="2003526" y="0"/>
            <a:ext cx="5440913" cy="523220"/>
          </a:xfrm>
          <a:prstGeom prst="rect">
            <a:avLst/>
          </a:prstGeom>
          <a:noFill/>
        </p:spPr>
        <p:txBody>
          <a:bodyPr wrap="none" rtlCol="0">
            <a:spAutoFit/>
          </a:bodyPr>
          <a:lstStyle/>
          <a:p>
            <a:r>
              <a:rPr lang="en-US" sz="2800" b="1" dirty="0">
                <a:solidFill>
                  <a:srgbClr val="9474B4"/>
                </a:solidFill>
                <a:latin typeface="Glypha 55 Roman" pitchFamily="2" charset="0"/>
              </a:rPr>
              <a:t>Resource: </a:t>
            </a:r>
            <a:r>
              <a:rPr lang="en-US" sz="2800" b="1" dirty="0" err="1">
                <a:solidFill>
                  <a:srgbClr val="9474B4"/>
                </a:solidFill>
                <a:latin typeface="Glypha 55 Roman" pitchFamily="2" charset="0"/>
              </a:rPr>
              <a:t>Toolsofthemind.org</a:t>
            </a:r>
            <a:endParaRPr lang="en-US" sz="2800" b="1" dirty="0">
              <a:solidFill>
                <a:srgbClr val="9474B4"/>
              </a:solidFill>
              <a:latin typeface="Glypha 55 Roman" pitchFamily="2" charset="0"/>
            </a:endParaRPr>
          </a:p>
        </p:txBody>
      </p:sp>
      <p:sp>
        <p:nvSpPr>
          <p:cNvPr id="17" name="Freeform 16">
            <a:extLst>
              <a:ext uri="{FF2B5EF4-FFF2-40B4-BE49-F238E27FC236}">
                <a16:creationId xmlns:a16="http://schemas.microsoft.com/office/drawing/2014/main" id="{B7624B14-D593-AB45-AFBF-7CD4724D129B}"/>
              </a:ext>
            </a:extLst>
          </p:cNvPr>
          <p:cNvSpPr/>
          <p:nvPr/>
        </p:nvSpPr>
        <p:spPr>
          <a:xfrm>
            <a:off x="565840" y="5699311"/>
            <a:ext cx="1006980" cy="429658"/>
          </a:xfrm>
          <a:custGeom>
            <a:avLst/>
            <a:gdLst>
              <a:gd name="connsiteX0" fmla="*/ 440675 w 694063"/>
              <a:gd name="connsiteY0" fmla="*/ 66101 h 429658"/>
              <a:gd name="connsiteX1" fmla="*/ 374574 w 694063"/>
              <a:gd name="connsiteY1" fmla="*/ 55085 h 429658"/>
              <a:gd name="connsiteX2" fmla="*/ 275422 w 694063"/>
              <a:gd name="connsiteY2" fmla="*/ 22034 h 429658"/>
              <a:gd name="connsiteX3" fmla="*/ 242371 w 694063"/>
              <a:gd name="connsiteY3" fmla="*/ 11017 h 429658"/>
              <a:gd name="connsiteX4" fmla="*/ 176270 w 694063"/>
              <a:gd name="connsiteY4" fmla="*/ 0 h 429658"/>
              <a:gd name="connsiteX5" fmla="*/ 66101 w 694063"/>
              <a:gd name="connsiteY5" fmla="*/ 22034 h 429658"/>
              <a:gd name="connsiteX6" fmla="*/ 33051 w 694063"/>
              <a:gd name="connsiteY6" fmla="*/ 44068 h 429658"/>
              <a:gd name="connsiteX7" fmla="*/ 0 w 694063"/>
              <a:gd name="connsiteY7" fmla="*/ 110169 h 429658"/>
              <a:gd name="connsiteX8" fmla="*/ 11017 w 694063"/>
              <a:gd name="connsiteY8" fmla="*/ 176270 h 429658"/>
              <a:gd name="connsiteX9" fmla="*/ 77118 w 694063"/>
              <a:gd name="connsiteY9" fmla="*/ 308472 h 429658"/>
              <a:gd name="connsiteX10" fmla="*/ 143219 w 694063"/>
              <a:gd name="connsiteY10" fmla="*/ 352540 h 429658"/>
              <a:gd name="connsiteX11" fmla="*/ 209321 w 694063"/>
              <a:gd name="connsiteY11" fmla="*/ 385591 h 429658"/>
              <a:gd name="connsiteX12" fmla="*/ 286439 w 694063"/>
              <a:gd name="connsiteY12" fmla="*/ 407624 h 429658"/>
              <a:gd name="connsiteX13" fmla="*/ 352540 w 694063"/>
              <a:gd name="connsiteY13" fmla="*/ 429658 h 429658"/>
              <a:gd name="connsiteX14" fmla="*/ 473725 w 694063"/>
              <a:gd name="connsiteY14" fmla="*/ 418641 h 429658"/>
              <a:gd name="connsiteX15" fmla="*/ 506776 w 694063"/>
              <a:gd name="connsiteY15" fmla="*/ 407624 h 429658"/>
              <a:gd name="connsiteX16" fmla="*/ 550843 w 694063"/>
              <a:gd name="connsiteY16" fmla="*/ 396607 h 429658"/>
              <a:gd name="connsiteX17" fmla="*/ 616945 w 694063"/>
              <a:gd name="connsiteY17" fmla="*/ 374574 h 429658"/>
              <a:gd name="connsiteX18" fmla="*/ 649995 w 694063"/>
              <a:gd name="connsiteY18" fmla="*/ 363557 h 429658"/>
              <a:gd name="connsiteX19" fmla="*/ 672029 w 694063"/>
              <a:gd name="connsiteY19" fmla="*/ 330506 h 429658"/>
              <a:gd name="connsiteX20" fmla="*/ 694063 w 694063"/>
              <a:gd name="connsiteY20" fmla="*/ 264405 h 429658"/>
              <a:gd name="connsiteX21" fmla="*/ 661012 w 694063"/>
              <a:gd name="connsiteY21" fmla="*/ 121186 h 429658"/>
              <a:gd name="connsiteX22" fmla="*/ 594911 w 694063"/>
              <a:gd name="connsiteY22" fmla="*/ 77118 h 429658"/>
              <a:gd name="connsiteX23" fmla="*/ 561860 w 694063"/>
              <a:gd name="connsiteY23" fmla="*/ 55085 h 429658"/>
              <a:gd name="connsiteX24" fmla="*/ 528810 w 694063"/>
              <a:gd name="connsiteY24" fmla="*/ 44068 h 429658"/>
              <a:gd name="connsiteX25" fmla="*/ 495759 w 694063"/>
              <a:gd name="connsiteY25" fmla="*/ 22034 h 429658"/>
              <a:gd name="connsiteX26" fmla="*/ 407624 w 694063"/>
              <a:gd name="connsiteY26" fmla="*/ 0 h 429658"/>
              <a:gd name="connsiteX27" fmla="*/ 363557 w 694063"/>
              <a:gd name="connsiteY27" fmla="*/ 11017 h 429658"/>
              <a:gd name="connsiteX28" fmla="*/ 242371 w 694063"/>
              <a:gd name="connsiteY28" fmla="*/ 33051 h 429658"/>
              <a:gd name="connsiteX29" fmla="*/ 165253 w 694063"/>
              <a:gd name="connsiteY29" fmla="*/ 55085 h 42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4063" h="429658">
                <a:moveTo>
                  <a:pt x="440675" y="66101"/>
                </a:moveTo>
                <a:cubicBezTo>
                  <a:pt x="418641" y="62429"/>
                  <a:pt x="396245" y="60503"/>
                  <a:pt x="374574" y="55085"/>
                </a:cubicBezTo>
                <a:cubicBezTo>
                  <a:pt x="374563" y="55082"/>
                  <a:pt x="291953" y="27545"/>
                  <a:pt x="275422" y="22034"/>
                </a:cubicBezTo>
                <a:cubicBezTo>
                  <a:pt x="264405" y="18362"/>
                  <a:pt x="253826" y="12926"/>
                  <a:pt x="242371" y="11017"/>
                </a:cubicBezTo>
                <a:lnTo>
                  <a:pt x="176270" y="0"/>
                </a:lnTo>
                <a:cubicBezTo>
                  <a:pt x="161359" y="2485"/>
                  <a:pt x="87017" y="13070"/>
                  <a:pt x="66101" y="22034"/>
                </a:cubicBezTo>
                <a:cubicBezTo>
                  <a:pt x="53931" y="27250"/>
                  <a:pt x="44068" y="36723"/>
                  <a:pt x="33051" y="44068"/>
                </a:cubicBezTo>
                <a:cubicBezTo>
                  <a:pt x="21910" y="60779"/>
                  <a:pt x="0" y="87362"/>
                  <a:pt x="0" y="110169"/>
                </a:cubicBezTo>
                <a:cubicBezTo>
                  <a:pt x="0" y="132507"/>
                  <a:pt x="5599" y="154599"/>
                  <a:pt x="11017" y="176270"/>
                </a:cubicBezTo>
                <a:cubicBezTo>
                  <a:pt x="19815" y="211462"/>
                  <a:pt x="44807" y="286931"/>
                  <a:pt x="77118" y="308472"/>
                </a:cubicBezTo>
                <a:cubicBezTo>
                  <a:pt x="99152" y="323161"/>
                  <a:pt x="118097" y="344166"/>
                  <a:pt x="143219" y="352540"/>
                </a:cubicBezTo>
                <a:cubicBezTo>
                  <a:pt x="226297" y="380233"/>
                  <a:pt x="123890" y="342876"/>
                  <a:pt x="209321" y="385591"/>
                </a:cubicBezTo>
                <a:cubicBezTo>
                  <a:pt x="227829" y="394845"/>
                  <a:pt x="268796" y="402331"/>
                  <a:pt x="286439" y="407624"/>
                </a:cubicBezTo>
                <a:cubicBezTo>
                  <a:pt x="308685" y="414298"/>
                  <a:pt x="352540" y="429658"/>
                  <a:pt x="352540" y="429658"/>
                </a:cubicBezTo>
                <a:cubicBezTo>
                  <a:pt x="392935" y="425986"/>
                  <a:pt x="433571" y="424377"/>
                  <a:pt x="473725" y="418641"/>
                </a:cubicBezTo>
                <a:cubicBezTo>
                  <a:pt x="485221" y="416999"/>
                  <a:pt x="495610" y="410814"/>
                  <a:pt x="506776" y="407624"/>
                </a:cubicBezTo>
                <a:cubicBezTo>
                  <a:pt x="521335" y="403464"/>
                  <a:pt x="536340" y="400958"/>
                  <a:pt x="550843" y="396607"/>
                </a:cubicBezTo>
                <a:cubicBezTo>
                  <a:pt x="573089" y="389933"/>
                  <a:pt x="594911" y="381918"/>
                  <a:pt x="616945" y="374574"/>
                </a:cubicBezTo>
                <a:lnTo>
                  <a:pt x="649995" y="363557"/>
                </a:lnTo>
                <a:cubicBezTo>
                  <a:pt x="657340" y="352540"/>
                  <a:pt x="666651" y="342606"/>
                  <a:pt x="672029" y="330506"/>
                </a:cubicBezTo>
                <a:cubicBezTo>
                  <a:pt x="681462" y="309282"/>
                  <a:pt x="694063" y="264405"/>
                  <a:pt x="694063" y="264405"/>
                </a:cubicBezTo>
                <a:cubicBezTo>
                  <a:pt x="692220" y="251502"/>
                  <a:pt x="680115" y="133921"/>
                  <a:pt x="661012" y="121186"/>
                </a:cubicBezTo>
                <a:lnTo>
                  <a:pt x="594911" y="77118"/>
                </a:lnTo>
                <a:cubicBezTo>
                  <a:pt x="583894" y="69773"/>
                  <a:pt x="574421" y="59272"/>
                  <a:pt x="561860" y="55085"/>
                </a:cubicBezTo>
                <a:cubicBezTo>
                  <a:pt x="550843" y="51413"/>
                  <a:pt x="539197" y="49261"/>
                  <a:pt x="528810" y="44068"/>
                </a:cubicBezTo>
                <a:cubicBezTo>
                  <a:pt x="516967" y="38146"/>
                  <a:pt x="508203" y="26559"/>
                  <a:pt x="495759" y="22034"/>
                </a:cubicBezTo>
                <a:cubicBezTo>
                  <a:pt x="467300" y="11685"/>
                  <a:pt x="407624" y="0"/>
                  <a:pt x="407624" y="0"/>
                </a:cubicBezTo>
                <a:cubicBezTo>
                  <a:pt x="392935" y="3672"/>
                  <a:pt x="378404" y="8048"/>
                  <a:pt x="363557" y="11017"/>
                </a:cubicBezTo>
                <a:cubicBezTo>
                  <a:pt x="332067" y="17315"/>
                  <a:pt x="274862" y="24190"/>
                  <a:pt x="242371" y="33051"/>
                </a:cubicBezTo>
                <a:cubicBezTo>
                  <a:pt x="157322" y="56246"/>
                  <a:pt x="201941" y="55085"/>
                  <a:pt x="165253" y="55085"/>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pic>
        <p:nvPicPr>
          <p:cNvPr id="20" name="Picture 19">
            <a:extLst>
              <a:ext uri="{FF2B5EF4-FFF2-40B4-BE49-F238E27FC236}">
                <a16:creationId xmlns:a16="http://schemas.microsoft.com/office/drawing/2014/main" id="{BFE8516B-8FC0-F349-8A8D-513982088D17}"/>
              </a:ext>
            </a:extLst>
          </p:cNvPr>
          <p:cNvPicPr>
            <a:picLocks noChangeAspect="1"/>
          </p:cNvPicPr>
          <p:nvPr/>
        </p:nvPicPr>
        <p:blipFill rotWithShape="1">
          <a:blip r:embed="rId4"/>
          <a:srcRect t="10495"/>
          <a:stretch/>
        </p:blipFill>
        <p:spPr>
          <a:xfrm>
            <a:off x="4651845" y="3264983"/>
            <a:ext cx="4263561" cy="3339548"/>
          </a:xfrm>
          <a:prstGeom prst="rect">
            <a:avLst/>
          </a:prstGeom>
        </p:spPr>
      </p:pic>
      <p:sp>
        <p:nvSpPr>
          <p:cNvPr id="21" name="Freeform 20">
            <a:extLst>
              <a:ext uri="{FF2B5EF4-FFF2-40B4-BE49-F238E27FC236}">
                <a16:creationId xmlns:a16="http://schemas.microsoft.com/office/drawing/2014/main" id="{FAEED128-F110-3945-8F42-EA8EA7C0DBD8}"/>
              </a:ext>
            </a:extLst>
          </p:cNvPr>
          <p:cNvSpPr/>
          <p:nvPr/>
        </p:nvSpPr>
        <p:spPr>
          <a:xfrm>
            <a:off x="4540519" y="5670731"/>
            <a:ext cx="1006980" cy="272788"/>
          </a:xfrm>
          <a:custGeom>
            <a:avLst/>
            <a:gdLst>
              <a:gd name="connsiteX0" fmla="*/ 440675 w 694063"/>
              <a:gd name="connsiteY0" fmla="*/ 66101 h 429658"/>
              <a:gd name="connsiteX1" fmla="*/ 374574 w 694063"/>
              <a:gd name="connsiteY1" fmla="*/ 55085 h 429658"/>
              <a:gd name="connsiteX2" fmla="*/ 275422 w 694063"/>
              <a:gd name="connsiteY2" fmla="*/ 22034 h 429658"/>
              <a:gd name="connsiteX3" fmla="*/ 242371 w 694063"/>
              <a:gd name="connsiteY3" fmla="*/ 11017 h 429658"/>
              <a:gd name="connsiteX4" fmla="*/ 176270 w 694063"/>
              <a:gd name="connsiteY4" fmla="*/ 0 h 429658"/>
              <a:gd name="connsiteX5" fmla="*/ 66101 w 694063"/>
              <a:gd name="connsiteY5" fmla="*/ 22034 h 429658"/>
              <a:gd name="connsiteX6" fmla="*/ 33051 w 694063"/>
              <a:gd name="connsiteY6" fmla="*/ 44068 h 429658"/>
              <a:gd name="connsiteX7" fmla="*/ 0 w 694063"/>
              <a:gd name="connsiteY7" fmla="*/ 110169 h 429658"/>
              <a:gd name="connsiteX8" fmla="*/ 11017 w 694063"/>
              <a:gd name="connsiteY8" fmla="*/ 176270 h 429658"/>
              <a:gd name="connsiteX9" fmla="*/ 77118 w 694063"/>
              <a:gd name="connsiteY9" fmla="*/ 308472 h 429658"/>
              <a:gd name="connsiteX10" fmla="*/ 143219 w 694063"/>
              <a:gd name="connsiteY10" fmla="*/ 352540 h 429658"/>
              <a:gd name="connsiteX11" fmla="*/ 209321 w 694063"/>
              <a:gd name="connsiteY11" fmla="*/ 385591 h 429658"/>
              <a:gd name="connsiteX12" fmla="*/ 286439 w 694063"/>
              <a:gd name="connsiteY12" fmla="*/ 407624 h 429658"/>
              <a:gd name="connsiteX13" fmla="*/ 352540 w 694063"/>
              <a:gd name="connsiteY13" fmla="*/ 429658 h 429658"/>
              <a:gd name="connsiteX14" fmla="*/ 473725 w 694063"/>
              <a:gd name="connsiteY14" fmla="*/ 418641 h 429658"/>
              <a:gd name="connsiteX15" fmla="*/ 506776 w 694063"/>
              <a:gd name="connsiteY15" fmla="*/ 407624 h 429658"/>
              <a:gd name="connsiteX16" fmla="*/ 550843 w 694063"/>
              <a:gd name="connsiteY16" fmla="*/ 396607 h 429658"/>
              <a:gd name="connsiteX17" fmla="*/ 616945 w 694063"/>
              <a:gd name="connsiteY17" fmla="*/ 374574 h 429658"/>
              <a:gd name="connsiteX18" fmla="*/ 649995 w 694063"/>
              <a:gd name="connsiteY18" fmla="*/ 363557 h 429658"/>
              <a:gd name="connsiteX19" fmla="*/ 672029 w 694063"/>
              <a:gd name="connsiteY19" fmla="*/ 330506 h 429658"/>
              <a:gd name="connsiteX20" fmla="*/ 694063 w 694063"/>
              <a:gd name="connsiteY20" fmla="*/ 264405 h 429658"/>
              <a:gd name="connsiteX21" fmla="*/ 661012 w 694063"/>
              <a:gd name="connsiteY21" fmla="*/ 121186 h 429658"/>
              <a:gd name="connsiteX22" fmla="*/ 594911 w 694063"/>
              <a:gd name="connsiteY22" fmla="*/ 77118 h 429658"/>
              <a:gd name="connsiteX23" fmla="*/ 561860 w 694063"/>
              <a:gd name="connsiteY23" fmla="*/ 55085 h 429658"/>
              <a:gd name="connsiteX24" fmla="*/ 528810 w 694063"/>
              <a:gd name="connsiteY24" fmla="*/ 44068 h 429658"/>
              <a:gd name="connsiteX25" fmla="*/ 495759 w 694063"/>
              <a:gd name="connsiteY25" fmla="*/ 22034 h 429658"/>
              <a:gd name="connsiteX26" fmla="*/ 407624 w 694063"/>
              <a:gd name="connsiteY26" fmla="*/ 0 h 429658"/>
              <a:gd name="connsiteX27" fmla="*/ 363557 w 694063"/>
              <a:gd name="connsiteY27" fmla="*/ 11017 h 429658"/>
              <a:gd name="connsiteX28" fmla="*/ 242371 w 694063"/>
              <a:gd name="connsiteY28" fmla="*/ 33051 h 429658"/>
              <a:gd name="connsiteX29" fmla="*/ 165253 w 694063"/>
              <a:gd name="connsiteY29" fmla="*/ 55085 h 42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4063" h="429658">
                <a:moveTo>
                  <a:pt x="440675" y="66101"/>
                </a:moveTo>
                <a:cubicBezTo>
                  <a:pt x="418641" y="62429"/>
                  <a:pt x="396245" y="60503"/>
                  <a:pt x="374574" y="55085"/>
                </a:cubicBezTo>
                <a:cubicBezTo>
                  <a:pt x="374563" y="55082"/>
                  <a:pt x="291953" y="27545"/>
                  <a:pt x="275422" y="22034"/>
                </a:cubicBezTo>
                <a:cubicBezTo>
                  <a:pt x="264405" y="18362"/>
                  <a:pt x="253826" y="12926"/>
                  <a:pt x="242371" y="11017"/>
                </a:cubicBezTo>
                <a:lnTo>
                  <a:pt x="176270" y="0"/>
                </a:lnTo>
                <a:cubicBezTo>
                  <a:pt x="161359" y="2485"/>
                  <a:pt x="87017" y="13070"/>
                  <a:pt x="66101" y="22034"/>
                </a:cubicBezTo>
                <a:cubicBezTo>
                  <a:pt x="53931" y="27250"/>
                  <a:pt x="44068" y="36723"/>
                  <a:pt x="33051" y="44068"/>
                </a:cubicBezTo>
                <a:cubicBezTo>
                  <a:pt x="21910" y="60779"/>
                  <a:pt x="0" y="87362"/>
                  <a:pt x="0" y="110169"/>
                </a:cubicBezTo>
                <a:cubicBezTo>
                  <a:pt x="0" y="132507"/>
                  <a:pt x="5599" y="154599"/>
                  <a:pt x="11017" y="176270"/>
                </a:cubicBezTo>
                <a:cubicBezTo>
                  <a:pt x="19815" y="211462"/>
                  <a:pt x="44807" y="286931"/>
                  <a:pt x="77118" y="308472"/>
                </a:cubicBezTo>
                <a:cubicBezTo>
                  <a:pt x="99152" y="323161"/>
                  <a:pt x="118097" y="344166"/>
                  <a:pt x="143219" y="352540"/>
                </a:cubicBezTo>
                <a:cubicBezTo>
                  <a:pt x="226297" y="380233"/>
                  <a:pt x="123890" y="342876"/>
                  <a:pt x="209321" y="385591"/>
                </a:cubicBezTo>
                <a:cubicBezTo>
                  <a:pt x="227829" y="394845"/>
                  <a:pt x="268796" y="402331"/>
                  <a:pt x="286439" y="407624"/>
                </a:cubicBezTo>
                <a:cubicBezTo>
                  <a:pt x="308685" y="414298"/>
                  <a:pt x="352540" y="429658"/>
                  <a:pt x="352540" y="429658"/>
                </a:cubicBezTo>
                <a:cubicBezTo>
                  <a:pt x="392935" y="425986"/>
                  <a:pt x="433571" y="424377"/>
                  <a:pt x="473725" y="418641"/>
                </a:cubicBezTo>
                <a:cubicBezTo>
                  <a:pt x="485221" y="416999"/>
                  <a:pt x="495610" y="410814"/>
                  <a:pt x="506776" y="407624"/>
                </a:cubicBezTo>
                <a:cubicBezTo>
                  <a:pt x="521335" y="403464"/>
                  <a:pt x="536340" y="400958"/>
                  <a:pt x="550843" y="396607"/>
                </a:cubicBezTo>
                <a:cubicBezTo>
                  <a:pt x="573089" y="389933"/>
                  <a:pt x="594911" y="381918"/>
                  <a:pt x="616945" y="374574"/>
                </a:cubicBezTo>
                <a:lnTo>
                  <a:pt x="649995" y="363557"/>
                </a:lnTo>
                <a:cubicBezTo>
                  <a:pt x="657340" y="352540"/>
                  <a:pt x="666651" y="342606"/>
                  <a:pt x="672029" y="330506"/>
                </a:cubicBezTo>
                <a:cubicBezTo>
                  <a:pt x="681462" y="309282"/>
                  <a:pt x="694063" y="264405"/>
                  <a:pt x="694063" y="264405"/>
                </a:cubicBezTo>
                <a:cubicBezTo>
                  <a:pt x="692220" y="251502"/>
                  <a:pt x="680115" y="133921"/>
                  <a:pt x="661012" y="121186"/>
                </a:cubicBezTo>
                <a:lnTo>
                  <a:pt x="594911" y="77118"/>
                </a:lnTo>
                <a:cubicBezTo>
                  <a:pt x="583894" y="69773"/>
                  <a:pt x="574421" y="59272"/>
                  <a:pt x="561860" y="55085"/>
                </a:cubicBezTo>
                <a:cubicBezTo>
                  <a:pt x="550843" y="51413"/>
                  <a:pt x="539197" y="49261"/>
                  <a:pt x="528810" y="44068"/>
                </a:cubicBezTo>
                <a:cubicBezTo>
                  <a:pt x="516967" y="38146"/>
                  <a:pt x="508203" y="26559"/>
                  <a:pt x="495759" y="22034"/>
                </a:cubicBezTo>
                <a:cubicBezTo>
                  <a:pt x="467300" y="11685"/>
                  <a:pt x="407624" y="0"/>
                  <a:pt x="407624" y="0"/>
                </a:cubicBezTo>
                <a:cubicBezTo>
                  <a:pt x="392935" y="3672"/>
                  <a:pt x="378404" y="8048"/>
                  <a:pt x="363557" y="11017"/>
                </a:cubicBezTo>
                <a:cubicBezTo>
                  <a:pt x="332067" y="17315"/>
                  <a:pt x="274862" y="24190"/>
                  <a:pt x="242371" y="33051"/>
                </a:cubicBezTo>
                <a:cubicBezTo>
                  <a:pt x="157322" y="56246"/>
                  <a:pt x="201941" y="55085"/>
                  <a:pt x="165253" y="55085"/>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976" y="643901"/>
            <a:ext cx="5612011" cy="2621082"/>
          </a:xfrm>
          <a:prstGeom prst="rect">
            <a:avLst/>
          </a:prstGeom>
        </p:spPr>
      </p:pic>
      <p:sp>
        <p:nvSpPr>
          <p:cNvPr id="16" name="Freeform 15">
            <a:extLst>
              <a:ext uri="{FF2B5EF4-FFF2-40B4-BE49-F238E27FC236}">
                <a16:creationId xmlns:a16="http://schemas.microsoft.com/office/drawing/2014/main" id="{B082FDD1-5924-AF48-BDF1-0DFC9DABB5F1}"/>
              </a:ext>
            </a:extLst>
          </p:cNvPr>
          <p:cNvSpPr/>
          <p:nvPr/>
        </p:nvSpPr>
        <p:spPr>
          <a:xfrm>
            <a:off x="4853436" y="644406"/>
            <a:ext cx="694063" cy="429658"/>
          </a:xfrm>
          <a:custGeom>
            <a:avLst/>
            <a:gdLst>
              <a:gd name="connsiteX0" fmla="*/ 440675 w 694063"/>
              <a:gd name="connsiteY0" fmla="*/ 66101 h 429658"/>
              <a:gd name="connsiteX1" fmla="*/ 374574 w 694063"/>
              <a:gd name="connsiteY1" fmla="*/ 55085 h 429658"/>
              <a:gd name="connsiteX2" fmla="*/ 275422 w 694063"/>
              <a:gd name="connsiteY2" fmla="*/ 22034 h 429658"/>
              <a:gd name="connsiteX3" fmla="*/ 242371 w 694063"/>
              <a:gd name="connsiteY3" fmla="*/ 11017 h 429658"/>
              <a:gd name="connsiteX4" fmla="*/ 176270 w 694063"/>
              <a:gd name="connsiteY4" fmla="*/ 0 h 429658"/>
              <a:gd name="connsiteX5" fmla="*/ 66101 w 694063"/>
              <a:gd name="connsiteY5" fmla="*/ 22034 h 429658"/>
              <a:gd name="connsiteX6" fmla="*/ 33051 w 694063"/>
              <a:gd name="connsiteY6" fmla="*/ 44068 h 429658"/>
              <a:gd name="connsiteX7" fmla="*/ 0 w 694063"/>
              <a:gd name="connsiteY7" fmla="*/ 110169 h 429658"/>
              <a:gd name="connsiteX8" fmla="*/ 11017 w 694063"/>
              <a:gd name="connsiteY8" fmla="*/ 176270 h 429658"/>
              <a:gd name="connsiteX9" fmla="*/ 77118 w 694063"/>
              <a:gd name="connsiteY9" fmla="*/ 308472 h 429658"/>
              <a:gd name="connsiteX10" fmla="*/ 143219 w 694063"/>
              <a:gd name="connsiteY10" fmla="*/ 352540 h 429658"/>
              <a:gd name="connsiteX11" fmla="*/ 209321 w 694063"/>
              <a:gd name="connsiteY11" fmla="*/ 385591 h 429658"/>
              <a:gd name="connsiteX12" fmla="*/ 286439 w 694063"/>
              <a:gd name="connsiteY12" fmla="*/ 407624 h 429658"/>
              <a:gd name="connsiteX13" fmla="*/ 352540 w 694063"/>
              <a:gd name="connsiteY13" fmla="*/ 429658 h 429658"/>
              <a:gd name="connsiteX14" fmla="*/ 473725 w 694063"/>
              <a:gd name="connsiteY14" fmla="*/ 418641 h 429658"/>
              <a:gd name="connsiteX15" fmla="*/ 506776 w 694063"/>
              <a:gd name="connsiteY15" fmla="*/ 407624 h 429658"/>
              <a:gd name="connsiteX16" fmla="*/ 550843 w 694063"/>
              <a:gd name="connsiteY16" fmla="*/ 396607 h 429658"/>
              <a:gd name="connsiteX17" fmla="*/ 616945 w 694063"/>
              <a:gd name="connsiteY17" fmla="*/ 374574 h 429658"/>
              <a:gd name="connsiteX18" fmla="*/ 649995 w 694063"/>
              <a:gd name="connsiteY18" fmla="*/ 363557 h 429658"/>
              <a:gd name="connsiteX19" fmla="*/ 672029 w 694063"/>
              <a:gd name="connsiteY19" fmla="*/ 330506 h 429658"/>
              <a:gd name="connsiteX20" fmla="*/ 694063 w 694063"/>
              <a:gd name="connsiteY20" fmla="*/ 264405 h 429658"/>
              <a:gd name="connsiteX21" fmla="*/ 661012 w 694063"/>
              <a:gd name="connsiteY21" fmla="*/ 121186 h 429658"/>
              <a:gd name="connsiteX22" fmla="*/ 594911 w 694063"/>
              <a:gd name="connsiteY22" fmla="*/ 77118 h 429658"/>
              <a:gd name="connsiteX23" fmla="*/ 561860 w 694063"/>
              <a:gd name="connsiteY23" fmla="*/ 55085 h 429658"/>
              <a:gd name="connsiteX24" fmla="*/ 528810 w 694063"/>
              <a:gd name="connsiteY24" fmla="*/ 44068 h 429658"/>
              <a:gd name="connsiteX25" fmla="*/ 495759 w 694063"/>
              <a:gd name="connsiteY25" fmla="*/ 22034 h 429658"/>
              <a:gd name="connsiteX26" fmla="*/ 407624 w 694063"/>
              <a:gd name="connsiteY26" fmla="*/ 0 h 429658"/>
              <a:gd name="connsiteX27" fmla="*/ 363557 w 694063"/>
              <a:gd name="connsiteY27" fmla="*/ 11017 h 429658"/>
              <a:gd name="connsiteX28" fmla="*/ 242371 w 694063"/>
              <a:gd name="connsiteY28" fmla="*/ 33051 h 429658"/>
              <a:gd name="connsiteX29" fmla="*/ 165253 w 694063"/>
              <a:gd name="connsiteY29" fmla="*/ 55085 h 42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4063" h="429658">
                <a:moveTo>
                  <a:pt x="440675" y="66101"/>
                </a:moveTo>
                <a:cubicBezTo>
                  <a:pt x="418641" y="62429"/>
                  <a:pt x="396245" y="60503"/>
                  <a:pt x="374574" y="55085"/>
                </a:cubicBezTo>
                <a:cubicBezTo>
                  <a:pt x="374563" y="55082"/>
                  <a:pt x="291953" y="27545"/>
                  <a:pt x="275422" y="22034"/>
                </a:cubicBezTo>
                <a:cubicBezTo>
                  <a:pt x="264405" y="18362"/>
                  <a:pt x="253826" y="12926"/>
                  <a:pt x="242371" y="11017"/>
                </a:cubicBezTo>
                <a:lnTo>
                  <a:pt x="176270" y="0"/>
                </a:lnTo>
                <a:cubicBezTo>
                  <a:pt x="161359" y="2485"/>
                  <a:pt x="87017" y="13070"/>
                  <a:pt x="66101" y="22034"/>
                </a:cubicBezTo>
                <a:cubicBezTo>
                  <a:pt x="53931" y="27250"/>
                  <a:pt x="44068" y="36723"/>
                  <a:pt x="33051" y="44068"/>
                </a:cubicBezTo>
                <a:cubicBezTo>
                  <a:pt x="21910" y="60779"/>
                  <a:pt x="0" y="87362"/>
                  <a:pt x="0" y="110169"/>
                </a:cubicBezTo>
                <a:cubicBezTo>
                  <a:pt x="0" y="132507"/>
                  <a:pt x="5599" y="154599"/>
                  <a:pt x="11017" y="176270"/>
                </a:cubicBezTo>
                <a:cubicBezTo>
                  <a:pt x="19815" y="211462"/>
                  <a:pt x="44807" y="286931"/>
                  <a:pt x="77118" y="308472"/>
                </a:cubicBezTo>
                <a:cubicBezTo>
                  <a:pt x="99152" y="323161"/>
                  <a:pt x="118097" y="344166"/>
                  <a:pt x="143219" y="352540"/>
                </a:cubicBezTo>
                <a:cubicBezTo>
                  <a:pt x="226297" y="380233"/>
                  <a:pt x="123890" y="342876"/>
                  <a:pt x="209321" y="385591"/>
                </a:cubicBezTo>
                <a:cubicBezTo>
                  <a:pt x="227829" y="394845"/>
                  <a:pt x="268796" y="402331"/>
                  <a:pt x="286439" y="407624"/>
                </a:cubicBezTo>
                <a:cubicBezTo>
                  <a:pt x="308685" y="414298"/>
                  <a:pt x="352540" y="429658"/>
                  <a:pt x="352540" y="429658"/>
                </a:cubicBezTo>
                <a:cubicBezTo>
                  <a:pt x="392935" y="425986"/>
                  <a:pt x="433571" y="424377"/>
                  <a:pt x="473725" y="418641"/>
                </a:cubicBezTo>
                <a:cubicBezTo>
                  <a:pt x="485221" y="416999"/>
                  <a:pt x="495610" y="410814"/>
                  <a:pt x="506776" y="407624"/>
                </a:cubicBezTo>
                <a:cubicBezTo>
                  <a:pt x="521335" y="403464"/>
                  <a:pt x="536340" y="400958"/>
                  <a:pt x="550843" y="396607"/>
                </a:cubicBezTo>
                <a:cubicBezTo>
                  <a:pt x="573089" y="389933"/>
                  <a:pt x="594911" y="381918"/>
                  <a:pt x="616945" y="374574"/>
                </a:cubicBezTo>
                <a:lnTo>
                  <a:pt x="649995" y="363557"/>
                </a:lnTo>
                <a:cubicBezTo>
                  <a:pt x="657340" y="352540"/>
                  <a:pt x="666651" y="342606"/>
                  <a:pt x="672029" y="330506"/>
                </a:cubicBezTo>
                <a:cubicBezTo>
                  <a:pt x="681462" y="309282"/>
                  <a:pt x="694063" y="264405"/>
                  <a:pt x="694063" y="264405"/>
                </a:cubicBezTo>
                <a:cubicBezTo>
                  <a:pt x="692220" y="251502"/>
                  <a:pt x="680115" y="133921"/>
                  <a:pt x="661012" y="121186"/>
                </a:cubicBezTo>
                <a:lnTo>
                  <a:pt x="594911" y="77118"/>
                </a:lnTo>
                <a:cubicBezTo>
                  <a:pt x="583894" y="69773"/>
                  <a:pt x="574421" y="59272"/>
                  <a:pt x="561860" y="55085"/>
                </a:cubicBezTo>
                <a:cubicBezTo>
                  <a:pt x="550843" y="51413"/>
                  <a:pt x="539197" y="49261"/>
                  <a:pt x="528810" y="44068"/>
                </a:cubicBezTo>
                <a:cubicBezTo>
                  <a:pt x="516967" y="38146"/>
                  <a:pt x="508203" y="26559"/>
                  <a:pt x="495759" y="22034"/>
                </a:cubicBezTo>
                <a:cubicBezTo>
                  <a:pt x="467300" y="11685"/>
                  <a:pt x="407624" y="0"/>
                  <a:pt x="407624" y="0"/>
                </a:cubicBezTo>
                <a:cubicBezTo>
                  <a:pt x="392935" y="3672"/>
                  <a:pt x="378404" y="8048"/>
                  <a:pt x="363557" y="11017"/>
                </a:cubicBezTo>
                <a:cubicBezTo>
                  <a:pt x="332067" y="17315"/>
                  <a:pt x="274862" y="24190"/>
                  <a:pt x="242371" y="33051"/>
                </a:cubicBezTo>
                <a:cubicBezTo>
                  <a:pt x="157322" y="56246"/>
                  <a:pt x="201941" y="55085"/>
                  <a:pt x="165253" y="55085"/>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a:endParaRPr>
          </a:p>
        </p:txBody>
      </p:sp>
    </p:spTree>
    <p:extLst>
      <p:ext uri="{BB962C8B-B14F-4D97-AF65-F5344CB8AC3E}">
        <p14:creationId xmlns:p14="http://schemas.microsoft.com/office/powerpoint/2010/main" val="1328214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5F76481-1BB1-0645-959A-678CCCDCA071}"/>
              </a:ext>
            </a:extLst>
          </p:cNvPr>
          <p:cNvSpPr txBox="1"/>
          <p:nvPr/>
        </p:nvSpPr>
        <p:spPr>
          <a:xfrm>
            <a:off x="2505102" y="457510"/>
            <a:ext cx="4213151" cy="1446550"/>
          </a:xfrm>
          <a:prstGeom prst="rect">
            <a:avLst/>
          </a:prstGeom>
          <a:solidFill>
            <a:srgbClr val="9474B4"/>
          </a:solidFill>
        </p:spPr>
        <p:txBody>
          <a:bodyPr wrap="square" rtlCol="0">
            <a:spAutoFit/>
          </a:bodyPr>
          <a:lstStyle/>
          <a:p>
            <a:pPr algn="ctr"/>
            <a:endParaRPr lang="en-US" sz="800" dirty="0">
              <a:solidFill>
                <a:schemeClr val="bg1"/>
              </a:solidFill>
              <a:latin typeface="Helvetica Neue"/>
            </a:endParaRPr>
          </a:p>
          <a:p>
            <a:pPr algn="ct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And of course…</a:t>
            </a:r>
          </a:p>
          <a:p>
            <a:pPr algn="ctr"/>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read together!</a:t>
            </a:r>
          </a:p>
          <a:p>
            <a:pPr algn="ctr"/>
            <a:endParaRPr lang="en-US" sz="800" dirty="0">
              <a:solidFill>
                <a:schemeClr val="bg1"/>
              </a:solidFill>
              <a:latin typeface="Helvetica Neue"/>
            </a:endParaRPr>
          </a:p>
        </p:txBody>
      </p:sp>
      <p:pic>
        <p:nvPicPr>
          <p:cNvPr id="5" name="Picture 4">
            <a:extLst>
              <a:ext uri="{FF2B5EF4-FFF2-40B4-BE49-F238E27FC236}">
                <a16:creationId xmlns:a16="http://schemas.microsoft.com/office/drawing/2014/main" id="{E38835FC-576A-9E45-A3C6-75709F0DF295}"/>
              </a:ext>
            </a:extLst>
          </p:cNvPr>
          <p:cNvPicPr>
            <a:picLocks noChangeAspect="1"/>
          </p:cNvPicPr>
          <p:nvPr/>
        </p:nvPicPr>
        <p:blipFill>
          <a:blip r:embed="rId3"/>
          <a:stretch>
            <a:fillRect/>
          </a:stretch>
        </p:blipFill>
        <p:spPr>
          <a:xfrm>
            <a:off x="334425" y="570332"/>
            <a:ext cx="1310947" cy="1819594"/>
          </a:xfrm>
          <a:prstGeom prst="rect">
            <a:avLst/>
          </a:prstGeom>
          <a:ln>
            <a:solidFill>
              <a:schemeClr val="tx1"/>
            </a:solidFill>
          </a:ln>
        </p:spPr>
      </p:pic>
      <p:pic>
        <p:nvPicPr>
          <p:cNvPr id="9" name="Picture 8">
            <a:extLst>
              <a:ext uri="{FF2B5EF4-FFF2-40B4-BE49-F238E27FC236}">
                <a16:creationId xmlns:a16="http://schemas.microsoft.com/office/drawing/2014/main" id="{125DD0C3-AAA0-FE44-A50C-53CB61BD65F3}"/>
              </a:ext>
            </a:extLst>
          </p:cNvPr>
          <p:cNvPicPr>
            <a:picLocks noChangeAspect="1"/>
          </p:cNvPicPr>
          <p:nvPr/>
        </p:nvPicPr>
        <p:blipFill>
          <a:blip r:embed="rId4"/>
          <a:stretch>
            <a:fillRect/>
          </a:stretch>
        </p:blipFill>
        <p:spPr>
          <a:xfrm>
            <a:off x="6722729" y="2864618"/>
            <a:ext cx="2269828" cy="1254453"/>
          </a:xfrm>
          <a:prstGeom prst="rect">
            <a:avLst/>
          </a:prstGeom>
          <a:ln>
            <a:solidFill>
              <a:schemeClr val="tx1"/>
            </a:solidFill>
          </a:ln>
        </p:spPr>
      </p:pic>
      <p:pic>
        <p:nvPicPr>
          <p:cNvPr id="11" name="Picture 10">
            <a:extLst>
              <a:ext uri="{FF2B5EF4-FFF2-40B4-BE49-F238E27FC236}">
                <a16:creationId xmlns:a16="http://schemas.microsoft.com/office/drawing/2014/main" id="{C2C5B80C-1DEE-6B4C-ABF8-AE767EC68EFB}"/>
              </a:ext>
            </a:extLst>
          </p:cNvPr>
          <p:cNvPicPr>
            <a:picLocks noChangeAspect="1"/>
          </p:cNvPicPr>
          <p:nvPr/>
        </p:nvPicPr>
        <p:blipFill>
          <a:blip r:embed="rId5"/>
          <a:stretch>
            <a:fillRect/>
          </a:stretch>
        </p:blipFill>
        <p:spPr>
          <a:xfrm>
            <a:off x="7216695" y="726922"/>
            <a:ext cx="1509247" cy="1268711"/>
          </a:xfrm>
          <a:prstGeom prst="rect">
            <a:avLst/>
          </a:prstGeom>
          <a:ln>
            <a:solidFill>
              <a:schemeClr val="tx1"/>
            </a:solidFill>
          </a:ln>
        </p:spPr>
      </p:pic>
      <p:pic>
        <p:nvPicPr>
          <p:cNvPr id="13" name="Picture 12">
            <a:extLst>
              <a:ext uri="{FF2B5EF4-FFF2-40B4-BE49-F238E27FC236}">
                <a16:creationId xmlns:a16="http://schemas.microsoft.com/office/drawing/2014/main" id="{39FCB142-F529-F840-8B56-2715D97006D1}"/>
              </a:ext>
            </a:extLst>
          </p:cNvPr>
          <p:cNvPicPr>
            <a:picLocks noChangeAspect="1"/>
          </p:cNvPicPr>
          <p:nvPr/>
        </p:nvPicPr>
        <p:blipFill>
          <a:blip r:embed="rId6"/>
          <a:stretch>
            <a:fillRect/>
          </a:stretch>
        </p:blipFill>
        <p:spPr>
          <a:xfrm>
            <a:off x="950026" y="2742365"/>
            <a:ext cx="1390692" cy="1686174"/>
          </a:xfrm>
          <a:prstGeom prst="rect">
            <a:avLst/>
          </a:prstGeom>
          <a:ln>
            <a:solidFill>
              <a:schemeClr val="tx1"/>
            </a:solidFill>
          </a:ln>
        </p:spPr>
      </p:pic>
      <p:pic>
        <p:nvPicPr>
          <p:cNvPr id="18" name="Picture 17">
            <a:extLst>
              <a:ext uri="{FF2B5EF4-FFF2-40B4-BE49-F238E27FC236}">
                <a16:creationId xmlns:a16="http://schemas.microsoft.com/office/drawing/2014/main" id="{D43C9ED4-866D-6347-93B3-3D57D337023C}"/>
              </a:ext>
            </a:extLst>
          </p:cNvPr>
          <p:cNvPicPr>
            <a:picLocks noChangeAspect="1"/>
          </p:cNvPicPr>
          <p:nvPr/>
        </p:nvPicPr>
        <p:blipFill>
          <a:blip r:embed="rId7"/>
          <a:stretch>
            <a:fillRect/>
          </a:stretch>
        </p:blipFill>
        <p:spPr>
          <a:xfrm>
            <a:off x="175596" y="4731734"/>
            <a:ext cx="1469776" cy="1686254"/>
          </a:xfrm>
          <a:prstGeom prst="rect">
            <a:avLst/>
          </a:prstGeom>
          <a:ln>
            <a:solidFill>
              <a:schemeClr val="tx1"/>
            </a:solidFill>
          </a:ln>
        </p:spPr>
      </p:pic>
      <p:pic>
        <p:nvPicPr>
          <p:cNvPr id="21" name="Picture 20">
            <a:extLst>
              <a:ext uri="{FF2B5EF4-FFF2-40B4-BE49-F238E27FC236}">
                <a16:creationId xmlns:a16="http://schemas.microsoft.com/office/drawing/2014/main" id="{C2EAA0F9-B32C-4648-82A6-984AA2DB73C6}"/>
              </a:ext>
            </a:extLst>
          </p:cNvPr>
          <p:cNvPicPr>
            <a:picLocks noChangeAspect="1"/>
          </p:cNvPicPr>
          <p:nvPr/>
        </p:nvPicPr>
        <p:blipFill>
          <a:blip r:embed="rId8"/>
          <a:stretch>
            <a:fillRect/>
          </a:stretch>
        </p:blipFill>
        <p:spPr>
          <a:xfrm>
            <a:off x="6988768" y="4803026"/>
            <a:ext cx="1727827" cy="1543669"/>
          </a:xfrm>
          <a:prstGeom prst="rect">
            <a:avLst/>
          </a:prstGeom>
          <a:ln>
            <a:solidFill>
              <a:schemeClr val="tx1"/>
            </a:solidFill>
          </a:ln>
        </p:spPr>
      </p:pic>
      <p:sp>
        <p:nvSpPr>
          <p:cNvPr id="12" name="TextBox 11">
            <a:extLst>
              <a:ext uri="{FF2B5EF4-FFF2-40B4-BE49-F238E27FC236}">
                <a16:creationId xmlns:a16="http://schemas.microsoft.com/office/drawing/2014/main" id="{98D51DE8-B180-7648-883B-AAAE936F32F0}"/>
              </a:ext>
            </a:extLst>
          </p:cNvPr>
          <p:cNvSpPr txBox="1"/>
          <p:nvPr/>
        </p:nvSpPr>
        <p:spPr>
          <a:xfrm>
            <a:off x="2699999" y="2385381"/>
            <a:ext cx="3823355" cy="4031873"/>
          </a:xfrm>
          <a:prstGeom prst="rect">
            <a:avLst/>
          </a:prstGeom>
          <a:solidFill>
            <a:srgbClr val="00B0F0"/>
          </a:solidFill>
        </p:spPr>
        <p:txBody>
          <a:bodyPr wrap="square" rtlCol="0">
            <a:spAutoFit/>
          </a:bodyPr>
          <a:lstStyle/>
          <a:p>
            <a:endParaRPr lang="en-US" sz="800" dirty="0">
              <a:solidFill>
                <a:schemeClr val="bg1"/>
              </a:solidFill>
              <a:latin typeface="Helvetica Neue"/>
            </a:endParaRPr>
          </a:p>
          <a:p>
            <a:pPr marL="571500" indent="-571500">
              <a:buFont typeface="Arial" panose="020B0604020202020204" pitchFamily="34" charset="0"/>
              <a:buChar char="•"/>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Have your child help you turn the pages</a:t>
            </a:r>
          </a:p>
          <a:p>
            <a:pPr marL="571500" indent="-571500">
              <a:buFont typeface="Arial" panose="020B0604020202020204" pitchFamily="34" charset="0"/>
              <a:buChar char="•"/>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Run your finger under words to model left to right sweep</a:t>
            </a:r>
          </a:p>
          <a:p>
            <a:pPr marL="571500" indent="-571500">
              <a:buFont typeface="Arial" panose="020B0604020202020204" pitchFamily="34" charset="0"/>
              <a:buChar char="•"/>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Take turns “reading” pages</a:t>
            </a:r>
          </a:p>
          <a:p>
            <a:pPr marL="571500" indent="-571500">
              <a:buFont typeface="Arial" panose="020B0604020202020204" pitchFamily="34" charset="0"/>
              <a:buChar char="•"/>
            </a:pP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Talk about what you read (favorite parts, big ideas, retell)</a:t>
            </a:r>
          </a:p>
          <a:p>
            <a:pPr algn="ctr"/>
            <a:endParaRPr lang="en-US" sz="800" dirty="0">
              <a:solidFill>
                <a:schemeClr val="bg1"/>
              </a:solidFill>
              <a:latin typeface="Helvetica Neue"/>
            </a:endParaRPr>
          </a:p>
        </p:txBody>
      </p:sp>
    </p:spTree>
    <p:extLst>
      <p:ext uri="{BB962C8B-B14F-4D97-AF65-F5344CB8AC3E}">
        <p14:creationId xmlns:p14="http://schemas.microsoft.com/office/powerpoint/2010/main" val="354167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6170CF-AF75-2B40-BEB8-1345F082B468}"/>
              </a:ext>
            </a:extLst>
          </p:cNvPr>
          <p:cNvPicPr>
            <a:picLocks noChangeAspect="1"/>
          </p:cNvPicPr>
          <p:nvPr/>
        </p:nvPicPr>
        <p:blipFill>
          <a:blip r:embed="rId3"/>
          <a:stretch>
            <a:fillRect/>
          </a:stretch>
        </p:blipFill>
        <p:spPr>
          <a:xfrm>
            <a:off x="897681" y="2564689"/>
            <a:ext cx="2235061" cy="3538847"/>
          </a:xfrm>
          <a:prstGeom prst="rect">
            <a:avLst/>
          </a:prstGeom>
          <a:ln>
            <a:solidFill>
              <a:schemeClr val="tx1"/>
            </a:solidFill>
          </a:ln>
        </p:spPr>
      </p:pic>
      <p:sp>
        <p:nvSpPr>
          <p:cNvPr id="6" name="TextBox 5">
            <a:extLst>
              <a:ext uri="{FF2B5EF4-FFF2-40B4-BE49-F238E27FC236}">
                <a16:creationId xmlns:a16="http://schemas.microsoft.com/office/drawing/2014/main" id="{817D5AB5-FC78-9D4A-8ADF-D3F5BFAF2F70}"/>
              </a:ext>
            </a:extLst>
          </p:cNvPr>
          <p:cNvSpPr txBox="1"/>
          <p:nvPr/>
        </p:nvSpPr>
        <p:spPr>
          <a:xfrm>
            <a:off x="438558" y="911928"/>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9474B4"/>
                </a:solidFill>
                <a:latin typeface="Glypha 55 Roman" pitchFamily="2" charset="0"/>
              </a:rPr>
              <a:t>Self-regulation is a work in progress…</a:t>
            </a:r>
          </a:p>
          <a:p>
            <a:endParaRPr lang="en-US" sz="4800" dirty="0">
              <a:solidFill>
                <a:srgbClr val="9474B4"/>
              </a:solidFill>
            </a:endParaRPr>
          </a:p>
        </p:txBody>
      </p:sp>
      <p:pic>
        <p:nvPicPr>
          <p:cNvPr id="9" name="Picture 8">
            <a:extLst>
              <a:ext uri="{FF2B5EF4-FFF2-40B4-BE49-F238E27FC236}">
                <a16:creationId xmlns:a16="http://schemas.microsoft.com/office/drawing/2014/main" id="{D10A34BA-897B-4046-8A78-7A286B0A3041}"/>
              </a:ext>
            </a:extLst>
          </p:cNvPr>
          <p:cNvPicPr>
            <a:picLocks noChangeAspect="1"/>
          </p:cNvPicPr>
          <p:nvPr/>
        </p:nvPicPr>
        <p:blipFill>
          <a:blip r:embed="rId4"/>
          <a:stretch>
            <a:fillRect/>
          </a:stretch>
        </p:blipFill>
        <p:spPr>
          <a:xfrm>
            <a:off x="3842656" y="2851944"/>
            <a:ext cx="4457419" cy="2964336"/>
          </a:xfrm>
          <a:prstGeom prst="rect">
            <a:avLst/>
          </a:prstGeom>
          <a:ln>
            <a:solidFill>
              <a:schemeClr val="tx1"/>
            </a:solidFill>
          </a:ln>
        </p:spPr>
      </p:pic>
    </p:spTree>
    <p:extLst>
      <p:ext uri="{BB962C8B-B14F-4D97-AF65-F5344CB8AC3E}">
        <p14:creationId xmlns:p14="http://schemas.microsoft.com/office/powerpoint/2010/main" val="4214347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ttyImages-505936871.jpg">
            <a:extLst>
              <a:ext uri="{FF2B5EF4-FFF2-40B4-BE49-F238E27FC236}">
                <a16:creationId xmlns:a16="http://schemas.microsoft.com/office/drawing/2014/main" id="{7D908308-5498-BD43-BE0F-11AB7705E805}"/>
              </a:ext>
            </a:extLst>
          </p:cNvPr>
          <p:cNvPicPr>
            <a:picLocks noChangeAspect="1"/>
          </p:cNvPicPr>
          <p:nvPr/>
        </p:nvPicPr>
        <p:blipFill rotWithShape="1">
          <a:blip r:embed="rId3">
            <a:extLst>
              <a:ext uri="{28A0092B-C50C-407E-A947-70E740481C1C}">
                <a14:useLocalDpi xmlns:a14="http://schemas.microsoft.com/office/drawing/2010/main" val="0"/>
              </a:ext>
            </a:extLst>
          </a:blip>
          <a:srcRect t="12834" b="25048"/>
          <a:stretch/>
        </p:blipFill>
        <p:spPr>
          <a:xfrm>
            <a:off x="1862052" y="1397463"/>
            <a:ext cx="5431971" cy="4938996"/>
          </a:xfrm>
          <a:prstGeom prst="ellipse">
            <a:avLst/>
          </a:prstGeom>
        </p:spPr>
      </p:pic>
      <p:pic>
        <p:nvPicPr>
          <p:cNvPr id="3" name="Picture 2" descr="Macintosh HD:Users:wilderba:Dropbox (Tools of the Mind):BUSINESS Communication:ToolsoftheMind Logo Variations 2016:Toolsofthemind Logo PNG:ToolsoftheMind-Logo.png">
            <a:extLst>
              <a:ext uri="{FF2B5EF4-FFF2-40B4-BE49-F238E27FC236}">
                <a16:creationId xmlns:a16="http://schemas.microsoft.com/office/drawing/2014/main" id="{B644448C-CFF4-8544-90B9-2992D8FAA6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2209" y="5634825"/>
            <a:ext cx="2099105" cy="960321"/>
          </a:xfrm>
          <a:prstGeom prst="rect">
            <a:avLst/>
          </a:prstGeom>
          <a:noFill/>
          <a:ln>
            <a:noFill/>
          </a:ln>
          <a:extLst>
            <a:ext uri="{FAA26D3D-D897-4be2-8F04-BA451C77F1D7}">
              <ma14:placeholderFlag xmlns:ma14="http://schemas.microsoft.com/office/mac/drawingml/2011/main" xmlns=""/>
            </a:ext>
          </a:extLst>
        </p:spPr>
      </p:pic>
      <p:sp>
        <p:nvSpPr>
          <p:cNvPr id="5" name="TextBox 4">
            <a:extLst>
              <a:ext uri="{FF2B5EF4-FFF2-40B4-BE49-F238E27FC236}">
                <a16:creationId xmlns:a16="http://schemas.microsoft.com/office/drawing/2014/main" id="{7AE61D07-374C-9E46-A9B0-DED636FB6578}"/>
              </a:ext>
            </a:extLst>
          </p:cNvPr>
          <p:cNvSpPr txBox="1"/>
          <p:nvPr/>
        </p:nvSpPr>
        <p:spPr>
          <a:xfrm>
            <a:off x="252209" y="635561"/>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9474B4"/>
                </a:solidFill>
                <a:latin typeface="Glypha 55 Roman" pitchFamily="2" charset="0"/>
              </a:rPr>
              <a:t>We’re off to a great start!</a:t>
            </a:r>
          </a:p>
          <a:p>
            <a:endParaRPr lang="en-US" sz="4800" dirty="0">
              <a:solidFill>
                <a:srgbClr val="9474B4"/>
              </a:solidFill>
            </a:endParaRPr>
          </a:p>
        </p:txBody>
      </p:sp>
    </p:spTree>
    <p:extLst>
      <p:ext uri="{BB962C8B-B14F-4D97-AF65-F5344CB8AC3E}">
        <p14:creationId xmlns:p14="http://schemas.microsoft.com/office/powerpoint/2010/main" val="306742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D78FFB-860B-6E4D-9AC5-F932C363F51D}"/>
              </a:ext>
            </a:extLst>
          </p:cNvPr>
          <p:cNvSpPr txBox="1"/>
          <p:nvPr/>
        </p:nvSpPr>
        <p:spPr>
          <a:xfrm>
            <a:off x="457570" y="1210563"/>
            <a:ext cx="8503550" cy="5262979"/>
          </a:xfrm>
          <a:prstGeom prst="rect">
            <a:avLst/>
          </a:prstGeom>
          <a:noFill/>
        </p:spPr>
        <p:txBody>
          <a:bodyPr wrap="square" rtlCol="0">
            <a:spAutoFit/>
          </a:bodyPr>
          <a:lstStyle/>
          <a:p>
            <a:r>
              <a:rPr lang="en-US" sz="2400" dirty="0">
                <a:latin typeface="Helvetica Neue"/>
              </a:rPr>
              <a:t>If you’d like to have parents explore some Tools activities independently tonight, you can share the following slides and prep the materials they’ll need to do them. A good place to share these is after you lead parents in the Message of the Day activity. </a:t>
            </a:r>
          </a:p>
          <a:p>
            <a:endParaRPr lang="en-US" sz="2400" dirty="0">
              <a:latin typeface="Helvetica Neue"/>
            </a:endParaRPr>
          </a:p>
          <a:p>
            <a:r>
              <a:rPr lang="en-US" sz="2400" dirty="0">
                <a:latin typeface="Helvetica Neue"/>
              </a:rPr>
              <a:t>You could also have these activities out as parents arrive for Back to School Night, and give them a quick explanation of how to do them then.</a:t>
            </a:r>
          </a:p>
          <a:p>
            <a:endParaRPr lang="en-US" sz="2400" dirty="0">
              <a:latin typeface="Helvetica Neue"/>
            </a:endParaRPr>
          </a:p>
          <a:p>
            <a:r>
              <a:rPr lang="en-US" sz="2400" dirty="0">
                <a:latin typeface="Helvetica Neue"/>
              </a:rPr>
              <a:t>Have role and action cards, Let’s Pretend books and other theme-building books out at Centers along with props and sets. Parents can browse and get a feel for how the centers are layered with materials.</a:t>
            </a:r>
          </a:p>
        </p:txBody>
      </p:sp>
      <p:sp>
        <p:nvSpPr>
          <p:cNvPr id="4" name="TextBox 3">
            <a:extLst>
              <a:ext uri="{FF2B5EF4-FFF2-40B4-BE49-F238E27FC236}">
                <a16:creationId xmlns:a16="http://schemas.microsoft.com/office/drawing/2014/main" id="{D160A704-04BA-0046-A8DE-CE992829AC22}"/>
              </a:ext>
            </a:extLst>
          </p:cNvPr>
          <p:cNvSpPr txBox="1"/>
          <p:nvPr/>
        </p:nvSpPr>
        <p:spPr>
          <a:xfrm>
            <a:off x="609901" y="237802"/>
            <a:ext cx="7823221" cy="830997"/>
          </a:xfrm>
          <a:prstGeom prst="rect">
            <a:avLst/>
          </a:prstGeom>
          <a:noFill/>
        </p:spPr>
        <p:txBody>
          <a:bodyPr wrap="none" rtlCol="0">
            <a:spAutoFit/>
          </a:bodyPr>
          <a:lstStyle/>
          <a:p>
            <a:pPr algn="ctr"/>
            <a:r>
              <a:rPr lang="en-US" sz="2400" dirty="0">
                <a:latin typeface="Helvetica Neue"/>
              </a:rPr>
              <a:t>Optional slides:</a:t>
            </a:r>
          </a:p>
          <a:p>
            <a:pPr algn="ctr"/>
            <a:r>
              <a:rPr lang="en-US" sz="2400" dirty="0">
                <a:latin typeface="Helvetica Neue"/>
              </a:rPr>
              <a:t> independent activities for parents to explore at Centers</a:t>
            </a:r>
          </a:p>
        </p:txBody>
      </p:sp>
    </p:spTree>
    <p:extLst>
      <p:ext uri="{BB962C8B-B14F-4D97-AF65-F5344CB8AC3E}">
        <p14:creationId xmlns:p14="http://schemas.microsoft.com/office/powerpoint/2010/main" val="119471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9410CC-C70B-434B-B9CF-44AA25B9FBDC}"/>
              </a:ext>
            </a:extLst>
          </p:cNvPr>
          <p:cNvSpPr txBox="1"/>
          <p:nvPr/>
        </p:nvSpPr>
        <p:spPr>
          <a:xfrm>
            <a:off x="111986" y="841756"/>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118ACB"/>
                </a:solidFill>
                <a:latin typeface="Glypha 55 Roman" pitchFamily="2" charset="0"/>
              </a:rPr>
              <a:t>Your Turn! Small Group</a:t>
            </a:r>
          </a:p>
          <a:p>
            <a:endParaRPr lang="en-US" sz="4800" dirty="0">
              <a:solidFill>
                <a:srgbClr val="118ACB"/>
              </a:solidFill>
            </a:endParaRPr>
          </a:p>
          <a:p>
            <a:endParaRPr lang="en-US" sz="4800" dirty="0">
              <a:solidFill>
                <a:srgbClr val="118ACB"/>
              </a:solidFill>
            </a:endParaRPr>
          </a:p>
        </p:txBody>
      </p:sp>
      <p:sp>
        <p:nvSpPr>
          <p:cNvPr id="7" name="TextBox 6">
            <a:extLst>
              <a:ext uri="{FF2B5EF4-FFF2-40B4-BE49-F238E27FC236}">
                <a16:creationId xmlns:a16="http://schemas.microsoft.com/office/drawing/2014/main" id="{F40ACEA3-C795-2F40-A00D-A0BAC1760891}"/>
              </a:ext>
            </a:extLst>
          </p:cNvPr>
          <p:cNvSpPr txBox="1"/>
          <p:nvPr/>
        </p:nvSpPr>
        <p:spPr>
          <a:xfrm>
            <a:off x="111986" y="1693806"/>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I Have Who Has</a:t>
            </a:r>
          </a:p>
          <a:p>
            <a:endParaRPr lang="en-US" sz="4800" dirty="0">
              <a:solidFill>
                <a:srgbClr val="9474B4"/>
              </a:solidFill>
            </a:endParaRPr>
          </a:p>
          <a:p>
            <a:endParaRPr lang="en-US" sz="4800" dirty="0">
              <a:solidFill>
                <a:srgbClr val="9474B4"/>
              </a:solidFill>
            </a:endParaRPr>
          </a:p>
        </p:txBody>
      </p:sp>
      <p:pic>
        <p:nvPicPr>
          <p:cNvPr id="8" name="Picture 7">
            <a:extLst>
              <a:ext uri="{FF2B5EF4-FFF2-40B4-BE49-F238E27FC236}">
                <a16:creationId xmlns:a16="http://schemas.microsoft.com/office/drawing/2014/main" id="{4F7564E7-FD82-4F49-A5AE-142924DE44B4}"/>
              </a:ext>
            </a:extLst>
          </p:cNvPr>
          <p:cNvPicPr>
            <a:picLocks noChangeAspect="1"/>
          </p:cNvPicPr>
          <p:nvPr/>
        </p:nvPicPr>
        <p:blipFill rotWithShape="1">
          <a:blip r:embed="rId3"/>
          <a:srcRect l="53481"/>
          <a:stretch/>
        </p:blipFill>
        <p:spPr>
          <a:xfrm>
            <a:off x="297194" y="1979730"/>
            <a:ext cx="2046004" cy="912507"/>
          </a:xfrm>
          <a:prstGeom prst="rect">
            <a:avLst/>
          </a:prstGeom>
          <a:ln w="12700" cmpd="sng">
            <a:noFill/>
            <a:prstDash val="solid"/>
          </a:ln>
        </p:spPr>
      </p:pic>
      <p:pic>
        <p:nvPicPr>
          <p:cNvPr id="9" name="Picture 8">
            <a:extLst>
              <a:ext uri="{FF2B5EF4-FFF2-40B4-BE49-F238E27FC236}">
                <a16:creationId xmlns:a16="http://schemas.microsoft.com/office/drawing/2014/main" id="{4080FE93-59C0-5F46-8821-598FF7FC5398}"/>
              </a:ext>
            </a:extLst>
          </p:cNvPr>
          <p:cNvPicPr>
            <a:picLocks noChangeAspect="1"/>
          </p:cNvPicPr>
          <p:nvPr/>
        </p:nvPicPr>
        <p:blipFill>
          <a:blip r:embed="rId4"/>
          <a:stretch>
            <a:fillRect/>
          </a:stretch>
        </p:blipFill>
        <p:spPr>
          <a:xfrm>
            <a:off x="1226608" y="2900795"/>
            <a:ext cx="2134905" cy="847378"/>
          </a:xfrm>
          <a:prstGeom prst="rect">
            <a:avLst/>
          </a:prstGeom>
          <a:ln w="19050" cmpd="sng">
            <a:noFill/>
          </a:ln>
        </p:spPr>
      </p:pic>
      <p:pic>
        <p:nvPicPr>
          <p:cNvPr id="10" name="Picture 9">
            <a:extLst>
              <a:ext uri="{FF2B5EF4-FFF2-40B4-BE49-F238E27FC236}">
                <a16:creationId xmlns:a16="http://schemas.microsoft.com/office/drawing/2014/main" id="{2426145A-BA4D-EE41-BB79-D33CFEFF02A4}"/>
              </a:ext>
            </a:extLst>
          </p:cNvPr>
          <p:cNvPicPr>
            <a:picLocks noChangeAspect="1"/>
          </p:cNvPicPr>
          <p:nvPr/>
        </p:nvPicPr>
        <p:blipFill>
          <a:blip r:embed="rId5"/>
          <a:stretch>
            <a:fillRect/>
          </a:stretch>
        </p:blipFill>
        <p:spPr>
          <a:xfrm>
            <a:off x="4314368" y="3034019"/>
            <a:ext cx="2226012" cy="970088"/>
          </a:xfrm>
          <a:prstGeom prst="rect">
            <a:avLst/>
          </a:prstGeom>
          <a:solidFill>
            <a:schemeClr val="tx1"/>
          </a:solidFill>
          <a:ln w="12700" cmpd="sng">
            <a:noFill/>
          </a:ln>
        </p:spPr>
      </p:pic>
      <p:pic>
        <p:nvPicPr>
          <p:cNvPr id="11" name="Picture 10">
            <a:extLst>
              <a:ext uri="{FF2B5EF4-FFF2-40B4-BE49-F238E27FC236}">
                <a16:creationId xmlns:a16="http://schemas.microsoft.com/office/drawing/2014/main" id="{8597138B-EFC7-5949-ACD4-1276135EAF42}"/>
              </a:ext>
            </a:extLst>
          </p:cNvPr>
          <p:cNvPicPr>
            <a:picLocks noChangeAspect="1"/>
          </p:cNvPicPr>
          <p:nvPr/>
        </p:nvPicPr>
        <p:blipFill>
          <a:blip r:embed="rId6"/>
          <a:stretch>
            <a:fillRect/>
          </a:stretch>
        </p:blipFill>
        <p:spPr>
          <a:xfrm>
            <a:off x="2822893" y="1932103"/>
            <a:ext cx="2354046" cy="1496216"/>
          </a:xfrm>
          <a:prstGeom prst="rect">
            <a:avLst/>
          </a:prstGeom>
        </p:spPr>
      </p:pic>
      <p:sp>
        <p:nvSpPr>
          <p:cNvPr id="12" name="Explosion 1 11">
            <a:extLst>
              <a:ext uri="{FF2B5EF4-FFF2-40B4-BE49-F238E27FC236}">
                <a16:creationId xmlns:a16="http://schemas.microsoft.com/office/drawing/2014/main" id="{E4CE60B5-15B4-F44C-9A74-E28E6BFE25A9}"/>
              </a:ext>
            </a:extLst>
          </p:cNvPr>
          <p:cNvSpPr/>
          <p:nvPr/>
        </p:nvSpPr>
        <p:spPr>
          <a:xfrm rot="21262562">
            <a:off x="-541183" y="3900646"/>
            <a:ext cx="3241964" cy="265132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Helvetica Neue"/>
              </a:rPr>
              <a:t>Icon side UP!</a:t>
            </a:r>
          </a:p>
        </p:txBody>
      </p:sp>
      <p:sp>
        <p:nvSpPr>
          <p:cNvPr id="13" name="TextBox 12">
            <a:extLst>
              <a:ext uri="{FF2B5EF4-FFF2-40B4-BE49-F238E27FC236}">
                <a16:creationId xmlns:a16="http://schemas.microsoft.com/office/drawing/2014/main" id="{5C428841-C97C-9344-9466-028B656504E6}"/>
              </a:ext>
            </a:extLst>
          </p:cNvPr>
          <p:cNvSpPr txBox="1"/>
          <p:nvPr/>
        </p:nvSpPr>
        <p:spPr>
          <a:xfrm>
            <a:off x="2622298" y="4161889"/>
            <a:ext cx="6426716" cy="292387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Helvetica Neue"/>
              </a:rPr>
              <a:t>Deal a few cards to each “player,” icon side up</a:t>
            </a:r>
          </a:p>
          <a:p>
            <a:pPr marL="285750" indent="-285750">
              <a:buFont typeface="Arial" panose="020B0604020202020204" pitchFamily="34" charset="0"/>
              <a:buChar char="•"/>
            </a:pPr>
            <a:r>
              <a:rPr lang="en-US" sz="2000" dirty="0">
                <a:latin typeface="Helvetica Neue"/>
              </a:rPr>
              <a:t>Start with any card, reading from the icon side: </a:t>
            </a:r>
          </a:p>
          <a:p>
            <a:pPr marL="293688"/>
            <a:r>
              <a:rPr lang="en-US" sz="2000" dirty="0">
                <a:latin typeface="Helvetica Neue"/>
              </a:rPr>
              <a:t>“I have _____” (flip card over), “Who has ____?”</a:t>
            </a:r>
          </a:p>
          <a:p>
            <a:pPr marL="354013" indent="-342900">
              <a:buFont typeface="Arial" panose="020B0604020202020204" pitchFamily="34" charset="0"/>
              <a:buChar char="•"/>
            </a:pPr>
            <a:r>
              <a:rPr lang="en-US" sz="2000" dirty="0">
                <a:latin typeface="Helvetica Neue"/>
              </a:rPr>
              <a:t>Place card on the paper plate</a:t>
            </a:r>
          </a:p>
          <a:p>
            <a:pPr marL="354013" indent="-342900">
              <a:buFont typeface="Arial" panose="020B0604020202020204" pitchFamily="34" charset="0"/>
              <a:buChar char="•"/>
            </a:pPr>
            <a:r>
              <a:rPr lang="en-US" sz="2000" dirty="0">
                <a:latin typeface="Helvetica Neue"/>
              </a:rPr>
              <a:t>Each person scans to find that card—when they find it, they say, “I have _____” (flip card over), “Who has ____?” and play continues until all cards are flipped over</a:t>
            </a:r>
          </a:p>
          <a:p>
            <a:pPr marL="354013" indent="-342900">
              <a:buFont typeface="Arial" panose="020B0604020202020204" pitchFamily="34" charset="0"/>
              <a:buChar char="•"/>
            </a:pPr>
            <a:endParaRPr lang="en-US" sz="2400" dirty="0">
              <a:latin typeface="Helvetica Neue"/>
            </a:endParaRPr>
          </a:p>
        </p:txBody>
      </p:sp>
      <p:pic>
        <p:nvPicPr>
          <p:cNvPr id="16" name="Picture 15">
            <a:extLst>
              <a:ext uri="{FF2B5EF4-FFF2-40B4-BE49-F238E27FC236}">
                <a16:creationId xmlns:a16="http://schemas.microsoft.com/office/drawing/2014/main" id="{74CE9013-1EE4-8845-B4EB-C96D6502AD1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63" b="98507" l="4620" r="89946"/>
                    </a14:imgEffect>
                  </a14:imgLayer>
                </a14:imgProps>
              </a:ext>
            </a:extLst>
          </a:blip>
          <a:stretch>
            <a:fillRect/>
          </a:stretch>
        </p:blipFill>
        <p:spPr>
          <a:xfrm>
            <a:off x="6391564" y="1577384"/>
            <a:ext cx="2752436" cy="2505614"/>
          </a:xfrm>
          <a:prstGeom prst="rect">
            <a:avLst/>
          </a:prstGeom>
        </p:spPr>
      </p:pic>
    </p:spTree>
    <p:extLst>
      <p:ext uri="{BB962C8B-B14F-4D97-AF65-F5344CB8AC3E}">
        <p14:creationId xmlns:p14="http://schemas.microsoft.com/office/powerpoint/2010/main" val="1362448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9410CC-C70B-434B-B9CF-44AA25B9FBDC}"/>
              </a:ext>
            </a:extLst>
          </p:cNvPr>
          <p:cNvSpPr txBox="1"/>
          <p:nvPr/>
        </p:nvSpPr>
        <p:spPr>
          <a:xfrm>
            <a:off x="111986" y="841756"/>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118ACB"/>
                </a:solidFill>
                <a:latin typeface="Glypha 55 Roman" pitchFamily="2" charset="0"/>
              </a:rPr>
              <a:t>Your Turn! </a:t>
            </a:r>
          </a:p>
          <a:p>
            <a:endParaRPr lang="en-US" sz="4800" dirty="0">
              <a:solidFill>
                <a:srgbClr val="118ACB"/>
              </a:solidFill>
            </a:endParaRPr>
          </a:p>
          <a:p>
            <a:endParaRPr lang="en-US" sz="4800" dirty="0">
              <a:solidFill>
                <a:srgbClr val="118ACB"/>
              </a:solidFill>
            </a:endParaRPr>
          </a:p>
        </p:txBody>
      </p:sp>
      <p:sp>
        <p:nvSpPr>
          <p:cNvPr id="7" name="TextBox 6">
            <a:extLst>
              <a:ext uri="{FF2B5EF4-FFF2-40B4-BE49-F238E27FC236}">
                <a16:creationId xmlns:a16="http://schemas.microsoft.com/office/drawing/2014/main" id="{F40ACEA3-C795-2F40-A00D-A0BAC1760891}"/>
              </a:ext>
            </a:extLst>
          </p:cNvPr>
          <p:cNvSpPr txBox="1"/>
          <p:nvPr/>
        </p:nvSpPr>
        <p:spPr>
          <a:xfrm>
            <a:off x="111986" y="1515311"/>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Mystery Games</a:t>
            </a:r>
          </a:p>
          <a:p>
            <a:endParaRPr lang="en-US" sz="4800" dirty="0">
              <a:solidFill>
                <a:srgbClr val="9474B4"/>
              </a:solidFill>
            </a:endParaRPr>
          </a:p>
          <a:p>
            <a:endParaRPr lang="en-US" sz="4800" dirty="0">
              <a:solidFill>
                <a:srgbClr val="9474B4"/>
              </a:solidFill>
            </a:endParaRPr>
          </a:p>
        </p:txBody>
      </p:sp>
      <p:pic>
        <p:nvPicPr>
          <p:cNvPr id="14" name="Picture 13">
            <a:extLst>
              <a:ext uri="{FF2B5EF4-FFF2-40B4-BE49-F238E27FC236}">
                <a16:creationId xmlns:a16="http://schemas.microsoft.com/office/drawing/2014/main" id="{BB267170-D294-AA4A-BDDF-F06A60AEC50C}"/>
              </a:ext>
            </a:extLst>
          </p:cNvPr>
          <p:cNvPicPr>
            <a:picLocks noChangeAspect="1"/>
          </p:cNvPicPr>
          <p:nvPr/>
        </p:nvPicPr>
        <p:blipFill>
          <a:blip r:embed="rId3"/>
          <a:stretch>
            <a:fillRect/>
          </a:stretch>
        </p:blipFill>
        <p:spPr>
          <a:xfrm>
            <a:off x="7238672" y="222246"/>
            <a:ext cx="1727199" cy="1724745"/>
          </a:xfrm>
          <a:prstGeom prst="rect">
            <a:avLst/>
          </a:prstGeom>
        </p:spPr>
      </p:pic>
      <p:pic>
        <p:nvPicPr>
          <p:cNvPr id="15" name="Picture 14" descr="Mystery Shape_Lakeshore.jpg">
            <a:extLst>
              <a:ext uri="{FF2B5EF4-FFF2-40B4-BE49-F238E27FC236}">
                <a16:creationId xmlns:a16="http://schemas.microsoft.com/office/drawing/2014/main" id="{5A64DB41-E33A-5647-B41E-BB20660C7B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62" b="100000" l="2362" r="96832">
                        <a14:foregroundMark x1="41763" y1="11815" x2="41763" y2="11815"/>
                        <a14:foregroundMark x1="60887" y1="16748" x2="60887" y2="16748"/>
                        <a14:foregroundMark x1="52823" y1="13581" x2="52823" y2="13581"/>
                        <a14:foregroundMark x1="37385" y1="14982" x2="37385" y2="14982"/>
                        <a14:foregroundMark x1="61924" y1="11815" x2="61924" y2="11815"/>
                        <a14:foregroundMark x1="55530" y1="17113" x2="55530" y2="17113"/>
                        <a14:foregroundMark x1="73675" y1="54385" x2="73675" y2="54385"/>
                        <a14:foregroundMark x1="68664" y1="51218" x2="68664" y2="51218"/>
                        <a14:foregroundMark x1="67281" y1="54750" x2="67281" y2="54750"/>
                        <a14:foregroundMark x1="61233" y1="59013" x2="61233" y2="59013"/>
                        <a14:foregroundMark x1="67281" y1="62607" x2="67281" y2="62607"/>
                        <a14:foregroundMark x1="75000" y1="64007" x2="75000" y2="64007"/>
                        <a14:foregroundMark x1="79724" y1="61145" x2="79724" y2="61145"/>
                        <a14:foregroundMark x1="78053" y1="69671" x2="78053" y2="69671"/>
                        <a14:foregroundMark x1="80760" y1="79294" x2="80760" y2="79294"/>
                        <a14:foregroundMark x1="75000" y1="81425" x2="75000" y2="81425"/>
                        <a14:foregroundMark x1="74712" y1="89586" x2="74712" y2="89586"/>
                        <a14:foregroundMark x1="68318" y1="89220" x2="68318" y2="89220"/>
                        <a14:foregroundMark x1="65265" y1="79963" x2="65265" y2="79963"/>
                        <a14:foregroundMark x1="60599" y1="79294" x2="60599" y2="79294"/>
                        <a14:foregroundMark x1="62903" y1="71803" x2="62903" y2="71803"/>
                        <a14:foregroundMark x1="58583" y1="70037" x2="58583" y2="70037"/>
                        <a14:foregroundMark x1="63249" y1="61510" x2="63249" y2="61510"/>
                        <a14:foregroundMark x1="72350" y1="70767" x2="72350" y2="70767"/>
                        <a14:foregroundMark x1="72005" y1="88185" x2="72005" y2="88185"/>
                        <a14:foregroundMark x1="66647" y1="81425" x2="66647" y2="81425"/>
                        <a14:foregroundMark x1="64286" y1="69001" x2="64286" y2="69001"/>
                        <a14:foregroundMark x1="62615" y1="77162" x2="62615" y2="77162"/>
                        <a14:foregroundMark x1="18260" y1="46224" x2="18260" y2="46224"/>
                        <a14:foregroundMark x1="20276" y1="49086" x2="20276" y2="49086"/>
                        <a14:foregroundMark x1="22926" y1="50853" x2="22926" y2="50853"/>
                        <a14:foregroundMark x1="24942" y1="60780" x2="24942" y2="60780"/>
                        <a14:foregroundMark x1="20565" y1="59013" x2="20565" y2="59013"/>
                        <a14:foregroundMark x1="15553" y1="65043" x2="15553" y2="65043"/>
                        <a14:foregroundMark x1="27304" y1="66504" x2="27304" y2="66504"/>
                        <a14:foregroundMark x1="32373" y1="68636" x2="32373" y2="68636"/>
                        <a14:foregroundMark x1="20276" y1="68636" x2="20276" y2="68636"/>
                        <a14:foregroundMark x1="24597" y1="56882" x2="24597" y2="56882"/>
                        <a14:foregroundMark x1="35023" y1="67174" x2="35023" y2="67174"/>
                      </a14:backgroundRemoval>
                    </a14:imgEffect>
                  </a14:imgLayer>
                </a14:imgProps>
              </a:ext>
              <a:ext uri="{28A0092B-C50C-407E-A947-70E740481C1C}">
                <a14:useLocalDpi xmlns:a14="http://schemas.microsoft.com/office/drawing/2010/main"/>
              </a:ext>
            </a:extLst>
          </a:blip>
          <a:stretch>
            <a:fillRect/>
          </a:stretch>
        </p:blipFill>
        <p:spPr>
          <a:xfrm rot="21375372">
            <a:off x="3368018" y="1924124"/>
            <a:ext cx="2951424" cy="2791612"/>
          </a:xfrm>
          <a:prstGeom prst="rect">
            <a:avLst/>
          </a:prstGeom>
        </p:spPr>
      </p:pic>
      <p:pic>
        <p:nvPicPr>
          <p:cNvPr id="17" name="Picture 16" descr="Mystery Question_Lakeshore.jpg">
            <a:extLst>
              <a:ext uri="{FF2B5EF4-FFF2-40B4-BE49-F238E27FC236}">
                <a16:creationId xmlns:a16="http://schemas.microsoft.com/office/drawing/2014/main" id="{6AE250B8-67A6-0648-92AF-28238C6DD2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23" b="98411" l="621" r="97205">
                        <a14:foregroundMark x1="43789" y1="12714" x2="43789" y2="12714"/>
                        <a14:foregroundMark x1="55280" y1="13814" x2="55280" y2="13814"/>
                        <a14:foregroundMark x1="61957" y1="15526" x2="61957" y2="15526"/>
                        <a14:foregroundMark x1="69565" y1="16504" x2="69565" y2="16504"/>
                        <a14:foregroundMark x1="66770" y1="22372" x2="66770" y2="22372"/>
                        <a14:foregroundMark x1="48447" y1="23839" x2="48447" y2="23839"/>
                        <a14:foregroundMark x1="38665" y1="22249" x2="38665" y2="22249"/>
                        <a14:foregroundMark x1="28571" y1="30196" x2="28571" y2="30196"/>
                        <a14:foregroundMark x1="25000" y1="41443" x2="25000" y2="41443"/>
                        <a14:foregroundMark x1="16925" y1="50856" x2="16925" y2="50856"/>
                        <a14:foregroundMark x1="19876" y1="57213" x2="19876" y2="57213"/>
                        <a14:foregroundMark x1="23292" y1="59902" x2="23292" y2="59902"/>
                        <a14:foregroundMark x1="18168" y1="67848" x2="18168" y2="67848"/>
                        <a14:foregroundMark x1="14130" y1="67848" x2="14130" y2="67848"/>
                        <a14:foregroundMark x1="19255" y1="76284" x2="19255" y2="76284"/>
                        <a14:foregroundMark x1="23137" y1="78484" x2="23137" y2="78484"/>
                        <a14:foregroundMark x1="32143" y1="69438" x2="32143" y2="69438"/>
                        <a14:foregroundMark x1="40217" y1="68704" x2="40217" y2="68704"/>
                        <a14:foregroundMark x1="63975" y1="69071" x2="63975" y2="69071"/>
                        <a14:foregroundMark x1="73913" y1="59780" x2="73913" y2="59780"/>
                        <a14:foregroundMark x1="81056" y1="64059" x2="81056" y2="64059"/>
                        <a14:foregroundMark x1="63975" y1="53545" x2="63975" y2="53545"/>
                        <a14:foregroundMark x1="60404" y1="50122" x2="60404" y2="50122"/>
                        <a14:foregroundMark x1="77329" y1="51100" x2="77329" y2="51100"/>
                        <a14:foregroundMark x1="81677" y1="51589" x2="81677" y2="51589"/>
                        <a14:foregroundMark x1="71894" y1="44621" x2="71894" y2="44621"/>
                        <a14:foregroundMark x1="74224" y1="43888" x2="74224" y2="43888"/>
                        <a14:foregroundMark x1="76398" y1="42543" x2="76398" y2="42543"/>
                        <a14:foregroundMark x1="73292" y1="42176" x2="73292" y2="42176"/>
                        <a14:foregroundMark x1="72205" y1="35330" x2="72205" y2="35330"/>
                        <a14:foregroundMark x1="76242" y1="35330" x2="76242" y2="35330"/>
                        <a14:foregroundMark x1="78261" y1="32029" x2="78261" y2="32029"/>
                        <a14:foregroundMark x1="76242" y1="32396" x2="76242" y2="32396"/>
                        <a14:foregroundMark x1="63354" y1="51711" x2="63354" y2="51711"/>
                        <a14:foregroundMark x1="70807" y1="63203" x2="70807" y2="63203"/>
                        <a14:foregroundMark x1="68478" y1="69560" x2="68478" y2="69560"/>
                        <a14:foregroundMark x1="68478" y1="72738" x2="68478" y2="72738"/>
                        <a14:foregroundMark x1="79348" y1="81296" x2="79348" y2="81296"/>
                        <a14:foregroundMark x1="81832" y1="81418" x2="81832" y2="81418"/>
                        <a14:foregroundMark x1="81522" y1="82396" x2="81522" y2="82396"/>
                        <a14:foregroundMark x1="35870" y1="71149" x2="35870" y2="71149"/>
                        <a14:foregroundMark x1="22205" y1="51589" x2="22205" y2="51589"/>
                        <a14:foregroundMark x1="28571" y1="38998" x2="28571" y2="38998"/>
                        <a14:foregroundMark x1="22205" y1="32641" x2="22205" y2="32641"/>
                        <a14:foregroundMark x1="28571" y1="33741" x2="28571" y2="33741"/>
                        <a14:foregroundMark x1="31522" y1="30318" x2="31522" y2="30318"/>
                        <a14:foregroundMark x1="36801" y1="24939" x2="36801" y2="24939"/>
                        <a14:foregroundMark x1="36180" y1="19071" x2="36180" y2="19071"/>
                        <a14:foregroundMark x1="41925" y1="19560" x2="41925" y2="19560"/>
                        <a14:foregroundMark x1="57298" y1="20782" x2="57298" y2="20782"/>
                        <a14:foregroundMark x1="60404" y1="25917" x2="60404" y2="25917"/>
                        <a14:foregroundMark x1="70963" y1="17604" x2="70963" y2="17604"/>
                        <a14:foregroundMark x1="35559" y1="10147" x2="35559" y2="10147"/>
                        <a14:foregroundMark x1="36180" y1="15403" x2="36180" y2="15403"/>
                        <a14:backgroundMark x1="74224" y1="81051" x2="74224" y2="81051"/>
                      </a14:backgroundRemoval>
                    </a14:imgEffect>
                  </a14:imgLayer>
                </a14:imgProps>
              </a:ext>
              <a:ext uri="{28A0092B-C50C-407E-A947-70E740481C1C}">
                <a14:useLocalDpi xmlns:a14="http://schemas.microsoft.com/office/drawing/2010/main"/>
              </a:ext>
            </a:extLst>
          </a:blip>
          <a:stretch>
            <a:fillRect/>
          </a:stretch>
        </p:blipFill>
        <p:spPr>
          <a:xfrm rot="21348649">
            <a:off x="340045" y="1925197"/>
            <a:ext cx="2711924" cy="3444649"/>
          </a:xfrm>
          <a:prstGeom prst="rect">
            <a:avLst/>
          </a:prstGeom>
        </p:spPr>
      </p:pic>
      <p:sp>
        <p:nvSpPr>
          <p:cNvPr id="2" name="TextBox 1">
            <a:extLst>
              <a:ext uri="{FF2B5EF4-FFF2-40B4-BE49-F238E27FC236}">
                <a16:creationId xmlns:a16="http://schemas.microsoft.com/office/drawing/2014/main" id="{9803E101-149E-B442-8989-0CD241DB08C1}"/>
              </a:ext>
            </a:extLst>
          </p:cNvPr>
          <p:cNvSpPr txBox="1"/>
          <p:nvPr/>
        </p:nvSpPr>
        <p:spPr>
          <a:xfrm>
            <a:off x="902831" y="5164959"/>
            <a:ext cx="8607171" cy="1631216"/>
          </a:xfrm>
          <a:prstGeom prst="rect">
            <a:avLst/>
          </a:prstGeom>
          <a:noFill/>
        </p:spPr>
        <p:txBody>
          <a:bodyPr wrap="square" rtlCol="0">
            <a:spAutoFit/>
          </a:bodyPr>
          <a:lstStyle/>
          <a:p>
            <a:r>
              <a:rPr lang="en-US" sz="2000" dirty="0">
                <a:latin typeface="Helvetica Neue"/>
              </a:rPr>
              <a:t>We start the year with simple yes/no questions….</a:t>
            </a:r>
          </a:p>
          <a:p>
            <a:r>
              <a:rPr lang="en-US" sz="2000" dirty="0">
                <a:latin typeface="Helvetica Neue"/>
              </a:rPr>
              <a:t>then move on to more challenging ones, including Mystery Math questions! </a:t>
            </a:r>
          </a:p>
          <a:p>
            <a:r>
              <a:rPr lang="en-US" sz="2000" dirty="0">
                <a:latin typeface="Helvetica Neue"/>
              </a:rPr>
              <a:t>What will be your Mystery Question tonight? </a:t>
            </a:r>
          </a:p>
          <a:p>
            <a:r>
              <a:rPr lang="en-US" sz="2000" dirty="0">
                <a:latin typeface="Helvetica Neue"/>
              </a:rPr>
              <a:t>Please use your child’s name tag to answer the question.</a:t>
            </a:r>
          </a:p>
        </p:txBody>
      </p:sp>
      <p:sp>
        <p:nvSpPr>
          <p:cNvPr id="3" name="TextBox 2">
            <a:extLst>
              <a:ext uri="{FF2B5EF4-FFF2-40B4-BE49-F238E27FC236}">
                <a16:creationId xmlns:a16="http://schemas.microsoft.com/office/drawing/2014/main" id="{65C51658-0BB6-C248-AFBE-E70ABFF01917}"/>
              </a:ext>
            </a:extLst>
          </p:cNvPr>
          <p:cNvSpPr txBox="1"/>
          <p:nvPr/>
        </p:nvSpPr>
        <p:spPr>
          <a:xfrm>
            <a:off x="7237748" y="2061789"/>
            <a:ext cx="1254189" cy="2400657"/>
          </a:xfrm>
          <a:prstGeom prst="rect">
            <a:avLst/>
          </a:prstGeom>
          <a:noFill/>
        </p:spPr>
        <p:txBody>
          <a:bodyPr wrap="none" rtlCol="0">
            <a:spAutoFit/>
          </a:bodyPr>
          <a:lstStyle/>
          <a:p>
            <a:r>
              <a:rPr lang="en-US" sz="15000" dirty="0">
                <a:latin typeface="Helvetica Neue"/>
              </a:rPr>
              <a:t>?</a:t>
            </a:r>
          </a:p>
        </p:txBody>
      </p:sp>
      <p:pic>
        <p:nvPicPr>
          <p:cNvPr id="19" name="Picture 18" descr="Mystery Question_Lakeshore.jpg">
            <a:extLst>
              <a:ext uri="{FF2B5EF4-FFF2-40B4-BE49-F238E27FC236}">
                <a16:creationId xmlns:a16="http://schemas.microsoft.com/office/drawing/2014/main" id="{B894D1C3-3187-6E4D-91D4-E1DB9ED8BD3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23" b="98411" l="621" r="97205">
                        <a14:foregroundMark x1="43789" y1="12714" x2="43789" y2="12714"/>
                        <a14:foregroundMark x1="55280" y1="13814" x2="55280" y2="13814"/>
                        <a14:foregroundMark x1="61957" y1="15526" x2="61957" y2="15526"/>
                        <a14:foregroundMark x1="69565" y1="16504" x2="69565" y2="16504"/>
                        <a14:foregroundMark x1="66770" y1="22372" x2="66770" y2="22372"/>
                        <a14:foregroundMark x1="48447" y1="23839" x2="48447" y2="23839"/>
                        <a14:foregroundMark x1="38665" y1="22249" x2="38665" y2="22249"/>
                        <a14:foregroundMark x1="28571" y1="30196" x2="28571" y2="30196"/>
                        <a14:foregroundMark x1="25000" y1="41443" x2="25000" y2="41443"/>
                        <a14:foregroundMark x1="16925" y1="50856" x2="16925" y2="50856"/>
                        <a14:foregroundMark x1="19876" y1="57213" x2="19876" y2="57213"/>
                        <a14:foregroundMark x1="23292" y1="59902" x2="23292" y2="59902"/>
                        <a14:foregroundMark x1="18168" y1="67848" x2="18168" y2="67848"/>
                        <a14:foregroundMark x1="14130" y1="67848" x2="14130" y2="67848"/>
                        <a14:foregroundMark x1="19255" y1="76284" x2="19255" y2="76284"/>
                        <a14:foregroundMark x1="23137" y1="78484" x2="23137" y2="78484"/>
                        <a14:foregroundMark x1="32143" y1="69438" x2="32143" y2="69438"/>
                        <a14:foregroundMark x1="40217" y1="68704" x2="40217" y2="68704"/>
                        <a14:foregroundMark x1="63975" y1="69071" x2="63975" y2="69071"/>
                        <a14:foregroundMark x1="73913" y1="59780" x2="73913" y2="59780"/>
                        <a14:foregroundMark x1="81056" y1="64059" x2="81056" y2="64059"/>
                        <a14:foregroundMark x1="63975" y1="53545" x2="63975" y2="53545"/>
                        <a14:foregroundMark x1="60404" y1="50122" x2="60404" y2="50122"/>
                        <a14:foregroundMark x1="77329" y1="51100" x2="77329" y2="51100"/>
                        <a14:foregroundMark x1="81677" y1="51589" x2="81677" y2="51589"/>
                        <a14:foregroundMark x1="71894" y1="44621" x2="71894" y2="44621"/>
                        <a14:foregroundMark x1="74224" y1="43888" x2="74224" y2="43888"/>
                        <a14:foregroundMark x1="76398" y1="42543" x2="76398" y2="42543"/>
                        <a14:foregroundMark x1="73292" y1="42176" x2="73292" y2="42176"/>
                        <a14:foregroundMark x1="72205" y1="35330" x2="72205" y2="35330"/>
                        <a14:foregroundMark x1="76242" y1="35330" x2="76242" y2="35330"/>
                        <a14:foregroundMark x1="78261" y1="32029" x2="78261" y2="32029"/>
                        <a14:foregroundMark x1="76242" y1="32396" x2="76242" y2="32396"/>
                        <a14:foregroundMark x1="63354" y1="51711" x2="63354" y2="51711"/>
                        <a14:foregroundMark x1="70807" y1="63203" x2="70807" y2="63203"/>
                        <a14:foregroundMark x1="68478" y1="69560" x2="68478" y2="69560"/>
                        <a14:foregroundMark x1="68478" y1="72738" x2="68478" y2="72738"/>
                        <a14:foregroundMark x1="79348" y1="81296" x2="79348" y2="81296"/>
                        <a14:foregroundMark x1="81832" y1="81418" x2="81832" y2="81418"/>
                        <a14:foregroundMark x1="81522" y1="82396" x2="81522" y2="82396"/>
                        <a14:foregroundMark x1="35870" y1="71149" x2="35870" y2="71149"/>
                        <a14:foregroundMark x1="22205" y1="51589" x2="22205" y2="51589"/>
                        <a14:foregroundMark x1="28571" y1="38998" x2="28571" y2="38998"/>
                        <a14:foregroundMark x1="22205" y1="32641" x2="22205" y2="32641"/>
                        <a14:foregroundMark x1="28571" y1="33741" x2="28571" y2="33741"/>
                        <a14:foregroundMark x1="31522" y1="30318" x2="31522" y2="30318"/>
                        <a14:foregroundMark x1="36801" y1="24939" x2="36801" y2="24939"/>
                        <a14:foregroundMark x1="36180" y1="19071" x2="36180" y2="19071"/>
                        <a14:foregroundMark x1="41925" y1="19560" x2="41925" y2="19560"/>
                        <a14:foregroundMark x1="57298" y1="20782" x2="57298" y2="20782"/>
                        <a14:foregroundMark x1="60404" y1="25917" x2="60404" y2="25917"/>
                        <a14:foregroundMark x1="70963" y1="17604" x2="70963" y2="17604"/>
                        <a14:foregroundMark x1="35559" y1="10147" x2="35559" y2="10147"/>
                        <a14:foregroundMark x1="36180" y1="15403" x2="36180" y2="15403"/>
                        <a14:backgroundMark x1="74224" y1="81051" x2="74224" y2="81051"/>
                      </a14:backgroundRemoval>
                    </a14:imgEffect>
                  </a14:imgLayer>
                </a14:imgProps>
              </a:ext>
              <a:ext uri="{28A0092B-C50C-407E-A947-70E740481C1C}">
                <a14:useLocalDpi xmlns:a14="http://schemas.microsoft.com/office/drawing/2010/main"/>
              </a:ext>
            </a:extLst>
          </a:blip>
          <a:stretch>
            <a:fillRect/>
          </a:stretch>
        </p:blipFill>
        <p:spPr>
          <a:xfrm rot="21348649">
            <a:off x="340044" y="1769770"/>
            <a:ext cx="2711924" cy="3444649"/>
          </a:xfrm>
          <a:prstGeom prst="rect">
            <a:avLst/>
          </a:prstGeom>
        </p:spPr>
      </p:pic>
    </p:spTree>
    <p:extLst>
      <p:ext uri="{BB962C8B-B14F-4D97-AF65-F5344CB8AC3E}">
        <p14:creationId xmlns:p14="http://schemas.microsoft.com/office/powerpoint/2010/main" val="392520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0EEA5E-3BB7-EA4B-A071-ACB4E5B13689}"/>
              </a:ext>
            </a:extLst>
          </p:cNvPr>
          <p:cNvSpPr txBox="1"/>
          <p:nvPr/>
        </p:nvSpPr>
        <p:spPr>
          <a:xfrm>
            <a:off x="4174456" y="2704650"/>
            <a:ext cx="4757273" cy="3847207"/>
          </a:xfrm>
          <a:prstGeom prst="rect">
            <a:avLst/>
          </a:prstGeom>
          <a:solidFill>
            <a:srgbClr val="00B0F0"/>
          </a:solid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All activities are designed to give children practice in developing </a:t>
            </a: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self-regulation</a:t>
            </a:r>
          </a:p>
          <a:p>
            <a:pPr marL="285750" indent="-285750">
              <a:buFont typeface="Arial" panose="020B0604020202020204" pitchFamily="34" charset="0"/>
              <a:buChar char="•"/>
            </a:pPr>
            <a:endParaRPr lang="en-US"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Make-believe play </a:t>
            </a: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is a specific focus</a:t>
            </a:r>
          </a:p>
          <a:p>
            <a:pPr marL="285750" indent="-285750">
              <a:buFont typeface="Arial" panose="020B0604020202020204" pitchFamily="34" charset="0"/>
              <a:buChar char="•"/>
            </a:pPr>
            <a:endParaRPr lang="en-US" sz="1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Children talk more</a:t>
            </a:r>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teachers talk less</a:t>
            </a:r>
          </a:p>
        </p:txBody>
      </p:sp>
      <p:pic>
        <p:nvPicPr>
          <p:cNvPr id="5" name="Picture 4">
            <a:extLst>
              <a:ext uri="{FF2B5EF4-FFF2-40B4-BE49-F238E27FC236}">
                <a16:creationId xmlns:a16="http://schemas.microsoft.com/office/drawing/2014/main" id="{A70D13A2-5A6E-1B49-B244-378D2187459A}"/>
              </a:ext>
            </a:extLst>
          </p:cNvPr>
          <p:cNvPicPr>
            <a:picLocks noChangeAspect="1"/>
          </p:cNvPicPr>
          <p:nvPr/>
        </p:nvPicPr>
        <p:blipFill>
          <a:blip r:embed="rId3"/>
          <a:stretch>
            <a:fillRect/>
          </a:stretch>
        </p:blipFill>
        <p:spPr>
          <a:xfrm>
            <a:off x="271392" y="3243768"/>
            <a:ext cx="3691958" cy="2768969"/>
          </a:xfrm>
          <a:prstGeom prst="rect">
            <a:avLst/>
          </a:prstGeom>
          <a:ln>
            <a:solidFill>
              <a:srgbClr val="000000"/>
            </a:solidFill>
          </a:ln>
        </p:spPr>
      </p:pic>
      <p:sp>
        <p:nvSpPr>
          <p:cNvPr id="6" name="TextBox 5">
            <a:extLst>
              <a:ext uri="{FF2B5EF4-FFF2-40B4-BE49-F238E27FC236}">
                <a16:creationId xmlns:a16="http://schemas.microsoft.com/office/drawing/2014/main" id="{F3760EC9-7DF6-A244-BB8C-1FA8F38A3F5B}"/>
              </a:ext>
            </a:extLst>
          </p:cNvPr>
          <p:cNvSpPr txBox="1"/>
          <p:nvPr/>
        </p:nvSpPr>
        <p:spPr>
          <a:xfrm>
            <a:off x="0" y="669550"/>
            <a:ext cx="9144000"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What makes </a:t>
            </a:r>
          </a:p>
          <a:p>
            <a:r>
              <a:rPr lang="en-US" sz="4400" dirty="0">
                <a:solidFill>
                  <a:srgbClr val="9474B4"/>
                </a:solidFill>
                <a:latin typeface="Helvetica Neue" charset="0"/>
                <a:ea typeface="Helvetica Neue" charset="0"/>
                <a:cs typeface="Helvetica Neue" charset="0"/>
              </a:rPr>
              <a:t>Tools of the Mind</a:t>
            </a:r>
          </a:p>
          <a:p>
            <a:r>
              <a:rPr lang="en-US" sz="4400" dirty="0">
                <a:solidFill>
                  <a:srgbClr val="9474B4"/>
                </a:solidFill>
                <a:latin typeface="Helvetica Neue" charset="0"/>
                <a:ea typeface="Helvetica Neue" charset="0"/>
                <a:cs typeface="Helvetica Neue" charset="0"/>
              </a:rPr>
              <a:t>unique?</a:t>
            </a:r>
          </a:p>
        </p:txBody>
      </p:sp>
    </p:spTree>
    <p:extLst>
      <p:ext uri="{BB962C8B-B14F-4D97-AF65-F5344CB8AC3E}">
        <p14:creationId xmlns:p14="http://schemas.microsoft.com/office/powerpoint/2010/main" val="358844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D48BC6-0ACD-1045-A14E-948F94DDC296}"/>
              </a:ext>
            </a:extLst>
          </p:cNvPr>
          <p:cNvSpPr txBox="1"/>
          <p:nvPr/>
        </p:nvSpPr>
        <p:spPr>
          <a:xfrm>
            <a:off x="0" y="1146556"/>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800" dirty="0">
                <a:solidFill>
                  <a:srgbClr val="118ACB"/>
                </a:solidFill>
                <a:latin typeface="Glypha 55 Roman" pitchFamily="2" charset="0"/>
              </a:rPr>
              <a:t>Your Turn! </a:t>
            </a:r>
          </a:p>
          <a:p>
            <a:r>
              <a:rPr lang="en-US" sz="4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Play Planning</a:t>
            </a:r>
          </a:p>
          <a:p>
            <a:endParaRPr lang="en-US" sz="4800" dirty="0">
              <a:solidFill>
                <a:srgbClr val="118ACB"/>
              </a:solidFill>
            </a:endParaRPr>
          </a:p>
          <a:p>
            <a:endParaRPr lang="en-US" sz="4800" dirty="0">
              <a:solidFill>
                <a:srgbClr val="118ACB"/>
              </a:solidFill>
            </a:endParaRPr>
          </a:p>
        </p:txBody>
      </p:sp>
      <p:sp>
        <p:nvSpPr>
          <p:cNvPr id="20" name="TextBox 19">
            <a:extLst>
              <a:ext uri="{FF2B5EF4-FFF2-40B4-BE49-F238E27FC236}">
                <a16:creationId xmlns:a16="http://schemas.microsoft.com/office/drawing/2014/main" id="{9DFBB646-851B-884D-81EE-D53DC76091A5}"/>
              </a:ext>
            </a:extLst>
          </p:cNvPr>
          <p:cNvSpPr txBox="1"/>
          <p:nvPr/>
        </p:nvSpPr>
        <p:spPr>
          <a:xfrm>
            <a:off x="209480" y="2224422"/>
            <a:ext cx="5263762" cy="2477453"/>
          </a:xfrm>
          <a:prstGeom prst="rect">
            <a:avLst/>
          </a:prstGeom>
          <a:solidFill>
            <a:srgbClr val="118ACB"/>
          </a:solidFill>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marL="685800" indent="-685800" algn="l">
              <a:buFont typeface="Arial" panose="020B0604020202020204" pitchFamily="34" charset="0"/>
              <a:buChar char="•"/>
            </a:pPr>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Visit your child’s Center</a:t>
            </a:r>
          </a:p>
          <a:p>
            <a:pPr marL="685800" indent="-685800" algn="l">
              <a:buFont typeface="Arial" panose="020B0604020202020204" pitchFamily="34" charset="0"/>
              <a:buChar char="•"/>
            </a:pPr>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Draw &amp; write a plan </a:t>
            </a:r>
          </a:p>
          <a:p>
            <a:pPr marL="687388" algn="l"/>
            <a:r>
              <a:rPr lang="en-US"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for playing there! </a:t>
            </a:r>
          </a:p>
          <a:p>
            <a:pPr marL="687388" algn="l"/>
            <a:r>
              <a:rPr lang="en-US" sz="3200"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 am going to…”</a:t>
            </a:r>
          </a:p>
        </p:txBody>
      </p:sp>
      <p:pic>
        <p:nvPicPr>
          <p:cNvPr id="19" name="Picture 18">
            <a:extLst>
              <a:ext uri="{FF2B5EF4-FFF2-40B4-BE49-F238E27FC236}">
                <a16:creationId xmlns:a16="http://schemas.microsoft.com/office/drawing/2014/main" id="{D14A0E0E-75D0-E748-9DB0-CD5A35441C1B}"/>
              </a:ext>
            </a:extLst>
          </p:cNvPr>
          <p:cNvPicPr>
            <a:picLocks noChangeAspect="1"/>
          </p:cNvPicPr>
          <p:nvPr/>
        </p:nvPicPr>
        <p:blipFill>
          <a:blip r:embed="rId3"/>
          <a:stretch>
            <a:fillRect/>
          </a:stretch>
        </p:blipFill>
        <p:spPr>
          <a:xfrm>
            <a:off x="6754835" y="1986919"/>
            <a:ext cx="2264486" cy="3300595"/>
          </a:xfrm>
          <a:prstGeom prst="rect">
            <a:avLst/>
          </a:prstGeom>
          <a:ln w="76200">
            <a:solidFill>
              <a:srgbClr val="9474B4"/>
            </a:solidFill>
          </a:ln>
        </p:spPr>
      </p:pic>
      <p:grpSp>
        <p:nvGrpSpPr>
          <p:cNvPr id="5" name="Group 4">
            <a:extLst>
              <a:ext uri="{FF2B5EF4-FFF2-40B4-BE49-F238E27FC236}">
                <a16:creationId xmlns:a16="http://schemas.microsoft.com/office/drawing/2014/main" id="{FE9606AE-E5C8-7949-A574-90F967DF007F}"/>
              </a:ext>
            </a:extLst>
          </p:cNvPr>
          <p:cNvGrpSpPr/>
          <p:nvPr/>
        </p:nvGrpSpPr>
        <p:grpSpPr>
          <a:xfrm>
            <a:off x="3871533" y="3181687"/>
            <a:ext cx="3582595" cy="3448897"/>
            <a:chOff x="-189368" y="-237352"/>
            <a:chExt cx="4589936" cy="4596873"/>
          </a:xfrm>
        </p:grpSpPr>
        <p:pic>
          <p:nvPicPr>
            <p:cNvPr id="6" name="Picture 5" descr="Play Planning Wheel_Lakeshore.jpg">
              <a:extLst>
                <a:ext uri="{FF2B5EF4-FFF2-40B4-BE49-F238E27FC236}">
                  <a16:creationId xmlns:a16="http://schemas.microsoft.com/office/drawing/2014/main" id="{0E08ACE7-B1A9-CF45-A027-2BF8B54678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27" b="96177" l="3239" r="92915"/>
                      </a14:imgEffect>
                    </a14:imgLayer>
                  </a14:imgProps>
                </a:ext>
                <a:ext uri="{28A0092B-C50C-407E-A947-70E740481C1C}">
                  <a14:useLocalDpi xmlns:a14="http://schemas.microsoft.com/office/drawing/2010/main" val="0"/>
                </a:ext>
              </a:extLst>
            </a:blip>
            <a:stretch>
              <a:fillRect/>
            </a:stretch>
          </p:blipFill>
          <p:spPr>
            <a:xfrm>
              <a:off x="778693" y="598396"/>
              <a:ext cx="2996836" cy="3015035"/>
            </a:xfrm>
            <a:prstGeom prst="rect">
              <a:avLst/>
            </a:prstGeom>
          </p:spPr>
        </p:pic>
        <p:pic>
          <p:nvPicPr>
            <p:cNvPr id="7" name="Picture 6" descr="colored clothespins.jpg">
              <a:extLst>
                <a:ext uri="{FF2B5EF4-FFF2-40B4-BE49-F238E27FC236}">
                  <a16:creationId xmlns:a16="http://schemas.microsoft.com/office/drawing/2014/main" id="{D570A04F-4D33-2C42-83C1-4C0CD9AD7E4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89" b="96222" l="74667" r="96889"/>
                      </a14:imgEffect>
                    </a14:imgLayer>
                  </a14:imgProps>
                </a:ext>
                <a:ext uri="{28A0092B-C50C-407E-A947-70E740481C1C}">
                  <a14:useLocalDpi xmlns:a14="http://schemas.microsoft.com/office/drawing/2010/main" val="0"/>
                </a:ext>
              </a:extLst>
            </a:blip>
            <a:srcRect l="72000"/>
            <a:stretch/>
          </p:blipFill>
          <p:spPr>
            <a:xfrm rot="611927">
              <a:off x="2415460" y="-237352"/>
              <a:ext cx="423151" cy="1511253"/>
            </a:xfrm>
            <a:prstGeom prst="rect">
              <a:avLst/>
            </a:prstGeom>
          </p:spPr>
        </p:pic>
        <p:pic>
          <p:nvPicPr>
            <p:cNvPr id="8" name="Picture 7" descr="colored clothespins.jpg">
              <a:extLst>
                <a:ext uri="{FF2B5EF4-FFF2-40B4-BE49-F238E27FC236}">
                  <a16:creationId xmlns:a16="http://schemas.microsoft.com/office/drawing/2014/main" id="{74C7AD2E-436A-494F-971C-BB490E8F5A1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89" b="96222" l="74667" r="96889"/>
                      </a14:imgEffect>
                    </a14:imgLayer>
                  </a14:imgProps>
                </a:ext>
                <a:ext uri="{28A0092B-C50C-407E-A947-70E740481C1C}">
                  <a14:useLocalDpi xmlns:a14="http://schemas.microsoft.com/office/drawing/2010/main" val="0"/>
                </a:ext>
              </a:extLst>
            </a:blip>
            <a:srcRect l="72000"/>
            <a:stretch/>
          </p:blipFill>
          <p:spPr>
            <a:xfrm rot="21033397">
              <a:off x="1664042" y="-215037"/>
              <a:ext cx="423151" cy="1511253"/>
            </a:xfrm>
            <a:prstGeom prst="rect">
              <a:avLst/>
            </a:prstGeom>
          </p:spPr>
        </p:pic>
        <p:pic>
          <p:nvPicPr>
            <p:cNvPr id="9" name="Picture 8" descr="colored clothespins.jpg">
              <a:extLst>
                <a:ext uri="{FF2B5EF4-FFF2-40B4-BE49-F238E27FC236}">
                  <a16:creationId xmlns:a16="http://schemas.microsoft.com/office/drawing/2014/main" id="{3FD79DDD-591A-8444-8A35-6C74AC2A3F8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11" b="94889" l="27111" r="49778"/>
                      </a14:imgEffect>
                    </a14:imgLayer>
                  </a14:imgProps>
                </a:ext>
                <a:ext uri="{28A0092B-C50C-407E-A947-70E740481C1C}">
                  <a14:useLocalDpi xmlns:a14="http://schemas.microsoft.com/office/drawing/2010/main" val="0"/>
                </a:ext>
              </a:extLst>
            </a:blip>
            <a:srcRect l="24556" r="47389"/>
            <a:stretch/>
          </p:blipFill>
          <p:spPr>
            <a:xfrm rot="3063774" flipH="1">
              <a:off x="3493835" y="737657"/>
              <a:ext cx="397310" cy="1416156"/>
            </a:xfrm>
            <a:prstGeom prst="rect">
              <a:avLst/>
            </a:prstGeom>
          </p:spPr>
        </p:pic>
        <p:pic>
          <p:nvPicPr>
            <p:cNvPr id="10" name="Picture 9" descr="colored clothespins.jpg">
              <a:extLst>
                <a:ext uri="{FF2B5EF4-FFF2-40B4-BE49-F238E27FC236}">
                  <a16:creationId xmlns:a16="http://schemas.microsoft.com/office/drawing/2014/main" id="{F6DF3384-2BE3-A14F-B028-E956872B2C8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111" b="94889" l="27111" r="49778"/>
                      </a14:imgEffect>
                    </a14:imgLayer>
                  </a14:imgProps>
                </a:ext>
                <a:ext uri="{28A0092B-C50C-407E-A947-70E740481C1C}">
                  <a14:useLocalDpi xmlns:a14="http://schemas.microsoft.com/office/drawing/2010/main" val="0"/>
                </a:ext>
              </a:extLst>
            </a:blip>
            <a:srcRect l="24556" r="47389"/>
            <a:stretch/>
          </p:blipFill>
          <p:spPr>
            <a:xfrm rot="1303913" flipH="1">
              <a:off x="3066662" y="142875"/>
              <a:ext cx="397310" cy="1416156"/>
            </a:xfrm>
            <a:prstGeom prst="rect">
              <a:avLst/>
            </a:prstGeom>
          </p:spPr>
        </p:pic>
        <p:pic>
          <p:nvPicPr>
            <p:cNvPr id="11" name="Picture 10" descr="colored clothespins.jpg">
              <a:extLst>
                <a:ext uri="{FF2B5EF4-FFF2-40B4-BE49-F238E27FC236}">
                  <a16:creationId xmlns:a16="http://schemas.microsoft.com/office/drawing/2014/main" id="{B4E33F3C-9298-6043-9AD0-0F35D4A3E4D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22" b="95333" l="2667" r="25556"/>
                      </a14:imgEffect>
                    </a14:imgLayer>
                  </a14:imgProps>
                </a:ext>
                <a:ext uri="{28A0092B-C50C-407E-A947-70E740481C1C}">
                  <a14:useLocalDpi xmlns:a14="http://schemas.microsoft.com/office/drawing/2010/main" val="0"/>
                </a:ext>
              </a:extLst>
            </a:blip>
            <a:srcRect r="71389"/>
            <a:stretch/>
          </p:blipFill>
          <p:spPr>
            <a:xfrm rot="14161648">
              <a:off x="517312" y="2047876"/>
              <a:ext cx="396572" cy="1386077"/>
            </a:xfrm>
            <a:prstGeom prst="rect">
              <a:avLst/>
            </a:prstGeom>
          </p:spPr>
        </p:pic>
        <p:pic>
          <p:nvPicPr>
            <p:cNvPr id="12" name="Picture 11" descr="colored clothespins.jpg">
              <a:extLst>
                <a:ext uri="{FF2B5EF4-FFF2-40B4-BE49-F238E27FC236}">
                  <a16:creationId xmlns:a16="http://schemas.microsoft.com/office/drawing/2014/main" id="{0CC4F100-D88C-3F43-9006-3C16C6A2ADA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222" b="95333" l="2667" r="25556"/>
                      </a14:imgEffect>
                    </a14:imgLayer>
                  </a14:imgProps>
                </a:ext>
                <a:ext uri="{28A0092B-C50C-407E-A947-70E740481C1C}">
                  <a14:useLocalDpi xmlns:a14="http://schemas.microsoft.com/office/drawing/2010/main" val="0"/>
                </a:ext>
              </a:extLst>
            </a:blip>
            <a:srcRect r="71389"/>
            <a:stretch/>
          </p:blipFill>
          <p:spPr>
            <a:xfrm rot="13669131">
              <a:off x="908353" y="2452896"/>
              <a:ext cx="396572" cy="1386077"/>
            </a:xfrm>
            <a:prstGeom prst="rect">
              <a:avLst/>
            </a:prstGeom>
          </p:spPr>
        </p:pic>
        <p:pic>
          <p:nvPicPr>
            <p:cNvPr id="13" name="Picture 12" descr="colored clothespins.jpg">
              <a:extLst>
                <a:ext uri="{FF2B5EF4-FFF2-40B4-BE49-F238E27FC236}">
                  <a16:creationId xmlns:a16="http://schemas.microsoft.com/office/drawing/2014/main" id="{41D9852B-F939-0047-B328-6AA4C752758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000" b="94889" l="50889" r="72000"/>
                      </a14:imgEffect>
                    </a14:imgLayer>
                  </a14:imgProps>
                </a:ext>
                <a:ext uri="{28A0092B-C50C-407E-A947-70E740481C1C}">
                  <a14:useLocalDpi xmlns:a14="http://schemas.microsoft.com/office/drawing/2010/main" val="0"/>
                </a:ext>
              </a:extLst>
            </a:blip>
            <a:srcRect l="48278" r="25055"/>
            <a:stretch/>
          </p:blipFill>
          <p:spPr>
            <a:xfrm rot="6572306">
              <a:off x="3484525" y="1953555"/>
              <a:ext cx="302500" cy="1134376"/>
            </a:xfrm>
            <a:prstGeom prst="rect">
              <a:avLst/>
            </a:prstGeom>
          </p:spPr>
        </p:pic>
        <p:pic>
          <p:nvPicPr>
            <p:cNvPr id="14" name="Picture 13" descr="colored clothespins.jpg">
              <a:extLst>
                <a:ext uri="{FF2B5EF4-FFF2-40B4-BE49-F238E27FC236}">
                  <a16:creationId xmlns:a16="http://schemas.microsoft.com/office/drawing/2014/main" id="{7176F826-23AF-B54C-A5BE-D64C04D7E937}"/>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000" b="94889" l="50889" r="72000"/>
                      </a14:imgEffect>
                    </a14:imgLayer>
                  </a14:imgProps>
                </a:ext>
                <a:ext uri="{28A0092B-C50C-407E-A947-70E740481C1C}">
                  <a14:useLocalDpi xmlns:a14="http://schemas.microsoft.com/office/drawing/2010/main" val="0"/>
                </a:ext>
              </a:extLst>
            </a:blip>
            <a:srcRect l="48278" r="25055"/>
            <a:stretch/>
          </p:blipFill>
          <p:spPr>
            <a:xfrm rot="7377727">
              <a:off x="3257894" y="2388773"/>
              <a:ext cx="302501" cy="1134378"/>
            </a:xfrm>
            <a:prstGeom prst="rect">
              <a:avLst/>
            </a:prstGeom>
          </p:spPr>
        </p:pic>
        <p:pic>
          <p:nvPicPr>
            <p:cNvPr id="15" name="Picture 14" descr="clothespin wood.jpg">
              <a:extLst>
                <a:ext uri="{FF2B5EF4-FFF2-40B4-BE49-F238E27FC236}">
                  <a16:creationId xmlns:a16="http://schemas.microsoft.com/office/drawing/2014/main" id="{D05B1753-D182-C94D-9A8B-DE74576ADF2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667" b="90000" l="34444" r="61333"/>
                      </a14:imgEffect>
                    </a14:imgLayer>
                  </a14:imgProps>
                </a:ext>
                <a:ext uri="{28A0092B-C50C-407E-A947-70E740481C1C}">
                  <a14:useLocalDpi xmlns:a14="http://schemas.microsoft.com/office/drawing/2010/main" val="0"/>
                </a:ext>
              </a:extLst>
            </a:blip>
            <a:srcRect l="37629" r="42092"/>
            <a:stretch/>
          </p:blipFill>
          <p:spPr>
            <a:xfrm rot="16872320">
              <a:off x="395288" y="821392"/>
              <a:ext cx="511175" cy="1680488"/>
            </a:xfrm>
            <a:prstGeom prst="rect">
              <a:avLst/>
            </a:prstGeom>
          </p:spPr>
        </p:pic>
        <p:pic>
          <p:nvPicPr>
            <p:cNvPr id="16" name="Picture 15" descr="clothespin wood.jpg">
              <a:extLst>
                <a:ext uri="{FF2B5EF4-FFF2-40B4-BE49-F238E27FC236}">
                  <a16:creationId xmlns:a16="http://schemas.microsoft.com/office/drawing/2014/main" id="{582C4F1D-175E-9248-A98C-68A2CB9AB8D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667" b="90000" l="34444" r="61333"/>
                      </a14:imgEffect>
                    </a14:imgLayer>
                  </a14:imgProps>
                </a:ext>
                <a:ext uri="{28A0092B-C50C-407E-A947-70E740481C1C}">
                  <a14:useLocalDpi xmlns:a14="http://schemas.microsoft.com/office/drawing/2010/main" val="0"/>
                </a:ext>
              </a:extLst>
            </a:blip>
            <a:srcRect l="37629" r="42092"/>
            <a:stretch/>
          </p:blipFill>
          <p:spPr>
            <a:xfrm rot="17610412">
              <a:off x="662241" y="327668"/>
              <a:ext cx="511175" cy="1680488"/>
            </a:xfrm>
            <a:prstGeom prst="rect">
              <a:avLst/>
            </a:prstGeom>
          </p:spPr>
        </p:pic>
        <p:pic>
          <p:nvPicPr>
            <p:cNvPr id="17" name="Picture 16" descr="purple clothespin final.jpg">
              <a:extLst>
                <a:ext uri="{FF2B5EF4-FFF2-40B4-BE49-F238E27FC236}">
                  <a16:creationId xmlns:a16="http://schemas.microsoft.com/office/drawing/2014/main" id="{D79DFBD9-CB5F-D245-ABA7-05F2B6B2850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5325" b="54734" l="57778" r="70222"/>
                      </a14:imgEffect>
                    </a14:imgLayer>
                  </a14:imgProps>
                </a:ext>
                <a:ext uri="{28A0092B-C50C-407E-A947-70E740481C1C}">
                  <a14:useLocalDpi xmlns:a14="http://schemas.microsoft.com/office/drawing/2010/main" val="0"/>
                </a:ext>
              </a:extLst>
            </a:blip>
            <a:srcRect l="56389" r="28055" b="45192"/>
            <a:stretch/>
          </p:blipFill>
          <p:spPr>
            <a:xfrm rot="11116319">
              <a:off x="1682206" y="3012141"/>
              <a:ext cx="509132" cy="1347380"/>
            </a:xfrm>
            <a:prstGeom prst="rect">
              <a:avLst/>
            </a:prstGeom>
            <a:scene3d>
              <a:camera prst="perspectiveHeroicExtremeLeftFacing"/>
              <a:lightRig rig="threePt" dir="t"/>
            </a:scene3d>
          </p:spPr>
        </p:pic>
        <p:pic>
          <p:nvPicPr>
            <p:cNvPr id="18" name="Picture 17" descr="purple clothespin final.jpg">
              <a:extLst>
                <a:ext uri="{FF2B5EF4-FFF2-40B4-BE49-F238E27FC236}">
                  <a16:creationId xmlns:a16="http://schemas.microsoft.com/office/drawing/2014/main" id="{931B3D32-DB08-1243-AECC-5FDAB29EBBC5}"/>
                </a:ext>
              </a:extLst>
            </p:cNvPr>
            <p:cNvPicPr>
              <a:picLocks noChangeAspect="1"/>
            </p:cNvPicPr>
            <p:nvPr/>
          </p:nvPicPr>
          <p:blipFill rotWithShape="1">
            <a:blip r:embed="rId16">
              <a:extLst>
                <a:ext uri="{BEBA8EAE-BF5A-486C-A8C5-ECC9F3942E4B}">
                  <a14:imgProps xmlns:a14="http://schemas.microsoft.com/office/drawing/2010/main">
                    <a14:imgLayer r:embed="rId18">
                      <a14:imgEffect>
                        <a14:backgroundRemoval t="5325" b="54734" l="57778" r="70222"/>
                      </a14:imgEffect>
                    </a14:imgLayer>
                  </a14:imgProps>
                </a:ext>
                <a:ext uri="{28A0092B-C50C-407E-A947-70E740481C1C}">
                  <a14:useLocalDpi xmlns:a14="http://schemas.microsoft.com/office/drawing/2010/main" val="0"/>
                </a:ext>
              </a:extLst>
            </a:blip>
            <a:srcRect l="56389" r="28055" b="45192"/>
            <a:stretch/>
          </p:blipFill>
          <p:spPr>
            <a:xfrm rot="10557638">
              <a:off x="2272448" y="3007859"/>
              <a:ext cx="509132" cy="1347380"/>
            </a:xfrm>
            <a:prstGeom prst="rect">
              <a:avLst/>
            </a:prstGeom>
            <a:scene3d>
              <a:camera prst="perspectiveHeroicExtremeLeftFacing"/>
              <a:lightRig rig="threePt" dir="t"/>
            </a:scene3d>
          </p:spPr>
        </p:pic>
      </p:grpSp>
    </p:spTree>
    <p:extLst>
      <p:ext uri="{BB962C8B-B14F-4D97-AF65-F5344CB8AC3E}">
        <p14:creationId xmlns:p14="http://schemas.microsoft.com/office/powerpoint/2010/main" val="2313002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9E1E8-40F8-4248-BA24-728696DB58A1}"/>
              </a:ext>
            </a:extLst>
          </p:cNvPr>
          <p:cNvPicPr>
            <a:picLocks noChangeAspect="1"/>
          </p:cNvPicPr>
          <p:nvPr/>
        </p:nvPicPr>
        <p:blipFill>
          <a:blip r:embed="rId3"/>
          <a:stretch>
            <a:fillRect/>
          </a:stretch>
        </p:blipFill>
        <p:spPr>
          <a:xfrm>
            <a:off x="307213" y="1827328"/>
            <a:ext cx="3490771" cy="4815444"/>
          </a:xfrm>
          <a:prstGeom prst="rect">
            <a:avLst/>
          </a:prstGeom>
        </p:spPr>
      </p:pic>
      <p:sp>
        <p:nvSpPr>
          <p:cNvPr id="6" name="TextBox 5">
            <a:extLst>
              <a:ext uri="{FF2B5EF4-FFF2-40B4-BE49-F238E27FC236}">
                <a16:creationId xmlns:a16="http://schemas.microsoft.com/office/drawing/2014/main" id="{705ADB4A-7638-2340-BFE8-0D106ABFAF23}"/>
              </a:ext>
            </a:extLst>
          </p:cNvPr>
          <p:cNvSpPr txBox="1"/>
          <p:nvPr/>
        </p:nvSpPr>
        <p:spPr>
          <a:xfrm>
            <a:off x="805109" y="1411752"/>
            <a:ext cx="2877672" cy="400110"/>
          </a:xfrm>
          <a:prstGeom prst="rect">
            <a:avLst/>
          </a:prstGeom>
          <a:noFill/>
        </p:spPr>
        <p:txBody>
          <a:bodyPr wrap="none" rtlCol="0">
            <a:spAutoFit/>
          </a:bodyPr>
          <a:lstStyle/>
          <a:p>
            <a:r>
              <a:rPr lang="en-US" sz="2000" b="1" dirty="0">
                <a:latin typeface="Helvetica Neue"/>
              </a:rPr>
              <a:t>I Have Who Has Rules</a:t>
            </a:r>
          </a:p>
        </p:txBody>
      </p:sp>
      <p:pic>
        <p:nvPicPr>
          <p:cNvPr id="7" name="Picture 6">
            <a:extLst>
              <a:ext uri="{FF2B5EF4-FFF2-40B4-BE49-F238E27FC236}">
                <a16:creationId xmlns:a16="http://schemas.microsoft.com/office/drawing/2014/main" id="{FC427341-D185-164B-8CA1-9F7284504554}"/>
              </a:ext>
            </a:extLst>
          </p:cNvPr>
          <p:cNvPicPr>
            <a:picLocks noChangeAspect="1"/>
          </p:cNvPicPr>
          <p:nvPr/>
        </p:nvPicPr>
        <p:blipFill>
          <a:blip r:embed="rId3"/>
          <a:stretch>
            <a:fillRect/>
          </a:stretch>
        </p:blipFill>
        <p:spPr>
          <a:xfrm>
            <a:off x="4950931" y="1827328"/>
            <a:ext cx="3490771" cy="4815444"/>
          </a:xfrm>
          <a:prstGeom prst="rect">
            <a:avLst/>
          </a:prstGeom>
        </p:spPr>
      </p:pic>
      <p:sp>
        <p:nvSpPr>
          <p:cNvPr id="8" name="TextBox 7">
            <a:extLst>
              <a:ext uri="{FF2B5EF4-FFF2-40B4-BE49-F238E27FC236}">
                <a16:creationId xmlns:a16="http://schemas.microsoft.com/office/drawing/2014/main" id="{F00B5936-69F2-F640-B8B2-C7B53889A37C}"/>
              </a:ext>
            </a:extLst>
          </p:cNvPr>
          <p:cNvSpPr txBox="1"/>
          <p:nvPr/>
        </p:nvSpPr>
        <p:spPr>
          <a:xfrm>
            <a:off x="5448827" y="1427218"/>
            <a:ext cx="2877672" cy="400110"/>
          </a:xfrm>
          <a:prstGeom prst="rect">
            <a:avLst/>
          </a:prstGeom>
          <a:noFill/>
        </p:spPr>
        <p:txBody>
          <a:bodyPr wrap="none" rtlCol="0">
            <a:spAutoFit/>
          </a:bodyPr>
          <a:lstStyle/>
          <a:p>
            <a:r>
              <a:rPr lang="en-US" sz="2000" b="1" dirty="0">
                <a:latin typeface="Helvetica Neue"/>
              </a:rPr>
              <a:t>I Have Who Has Rules</a:t>
            </a:r>
          </a:p>
        </p:txBody>
      </p:sp>
      <p:sp>
        <p:nvSpPr>
          <p:cNvPr id="9" name="TextBox 8">
            <a:extLst>
              <a:ext uri="{FF2B5EF4-FFF2-40B4-BE49-F238E27FC236}">
                <a16:creationId xmlns:a16="http://schemas.microsoft.com/office/drawing/2014/main" id="{5E11A72D-AAAC-6E48-8CAD-4F020795FF19}"/>
              </a:ext>
            </a:extLst>
          </p:cNvPr>
          <p:cNvSpPr txBox="1"/>
          <p:nvPr/>
        </p:nvSpPr>
        <p:spPr>
          <a:xfrm>
            <a:off x="805109" y="519200"/>
            <a:ext cx="8227960" cy="461665"/>
          </a:xfrm>
          <a:prstGeom prst="rect">
            <a:avLst/>
          </a:prstGeom>
          <a:noFill/>
        </p:spPr>
        <p:txBody>
          <a:bodyPr wrap="none" rtlCol="0">
            <a:spAutoFit/>
          </a:bodyPr>
          <a:lstStyle/>
          <a:p>
            <a:r>
              <a:rPr lang="en-US" sz="2400" dirty="0">
                <a:latin typeface="Helvetica Neue"/>
              </a:rPr>
              <a:t>Handouts to Print for Optional Parent “Your Turn” activities</a:t>
            </a:r>
          </a:p>
        </p:txBody>
      </p:sp>
    </p:spTree>
    <p:extLst>
      <p:ext uri="{BB962C8B-B14F-4D97-AF65-F5344CB8AC3E}">
        <p14:creationId xmlns:p14="http://schemas.microsoft.com/office/powerpoint/2010/main" val="4210508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142AC-76EE-394C-834E-4698F2BBDF23}"/>
              </a:ext>
            </a:extLst>
          </p:cNvPr>
          <p:cNvPicPr>
            <a:picLocks noChangeAspect="1"/>
          </p:cNvPicPr>
          <p:nvPr/>
        </p:nvPicPr>
        <p:blipFill>
          <a:blip r:embed="rId3"/>
          <a:stretch>
            <a:fillRect/>
          </a:stretch>
        </p:blipFill>
        <p:spPr>
          <a:xfrm rot="16200000">
            <a:off x="1216271" y="-1305398"/>
            <a:ext cx="7116808" cy="9209987"/>
          </a:xfrm>
          <a:prstGeom prst="rect">
            <a:avLst/>
          </a:prstGeom>
        </p:spPr>
      </p:pic>
    </p:spTree>
    <p:extLst>
      <p:ext uri="{BB962C8B-B14F-4D97-AF65-F5344CB8AC3E}">
        <p14:creationId xmlns:p14="http://schemas.microsoft.com/office/powerpoint/2010/main" val="363579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EFB5FF-3806-2F4B-9E4E-02E638B8F880}"/>
              </a:ext>
            </a:extLst>
          </p:cNvPr>
          <p:cNvSpPr txBox="1"/>
          <p:nvPr/>
        </p:nvSpPr>
        <p:spPr>
          <a:xfrm>
            <a:off x="111986" y="286862"/>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What is self-regulation?</a:t>
            </a:r>
          </a:p>
        </p:txBody>
      </p:sp>
      <p:pic>
        <p:nvPicPr>
          <p:cNvPr id="8" name="Picture 7" descr="freeze dance.png">
            <a:extLst>
              <a:ext uri="{FF2B5EF4-FFF2-40B4-BE49-F238E27FC236}">
                <a16:creationId xmlns:a16="http://schemas.microsoft.com/office/drawing/2014/main" id="{753E0853-5CC9-044A-905C-8E9F8921B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19" y="3285235"/>
            <a:ext cx="3503266" cy="2677656"/>
          </a:xfrm>
          <a:prstGeom prst="rect">
            <a:avLst/>
          </a:prstGeom>
          <a:ln w="3175" cmpd="sng">
            <a:solidFill>
              <a:schemeClr val="tx1"/>
            </a:solidFill>
          </a:ln>
        </p:spPr>
      </p:pic>
      <p:sp>
        <p:nvSpPr>
          <p:cNvPr id="2" name="TextBox 1">
            <a:extLst>
              <a:ext uri="{FF2B5EF4-FFF2-40B4-BE49-F238E27FC236}">
                <a16:creationId xmlns:a16="http://schemas.microsoft.com/office/drawing/2014/main" id="{0554FD83-8F9A-F14F-8A07-85846EA580CC}"/>
              </a:ext>
            </a:extLst>
          </p:cNvPr>
          <p:cNvSpPr txBox="1"/>
          <p:nvPr/>
        </p:nvSpPr>
        <p:spPr>
          <a:xfrm>
            <a:off x="542440" y="1469465"/>
            <a:ext cx="8171106" cy="1384995"/>
          </a:xfrm>
          <a:prstGeom prst="rect">
            <a:avLst/>
          </a:prstGeom>
          <a:solidFill>
            <a:srgbClr val="00B0F0"/>
          </a:solidFill>
        </p:spPr>
        <p:txBody>
          <a:bodyPr wrap="square" rtlCol="0">
            <a:spAutoFit/>
          </a:bodyPr>
          <a:lstStyle/>
          <a:p>
            <a:r>
              <a:rPr lang="en-US" sz="2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Self-regulation and executive functions are abilities that allow children to be successful in social interactions and learning.</a:t>
            </a:r>
          </a:p>
        </p:txBody>
      </p:sp>
      <p:sp>
        <p:nvSpPr>
          <p:cNvPr id="6" name="TextBox 5">
            <a:extLst>
              <a:ext uri="{FF2B5EF4-FFF2-40B4-BE49-F238E27FC236}">
                <a16:creationId xmlns:a16="http://schemas.microsoft.com/office/drawing/2014/main" id="{E45AAB71-126C-0B40-B9E4-54CF647AE3D8}"/>
              </a:ext>
            </a:extLst>
          </p:cNvPr>
          <p:cNvSpPr txBox="1"/>
          <p:nvPr/>
        </p:nvSpPr>
        <p:spPr>
          <a:xfrm>
            <a:off x="3911741" y="3285235"/>
            <a:ext cx="4801805" cy="2677656"/>
          </a:xfrm>
          <a:prstGeom prst="rect">
            <a:avLst/>
          </a:prstGeom>
          <a:noFill/>
        </p:spPr>
        <p:txBody>
          <a:bodyPr wrap="square" rtlCol="0">
            <a:spAutoFit/>
          </a:bodyPr>
          <a:lstStyle/>
          <a:p>
            <a:r>
              <a:rPr lang="en-US" sz="2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Example abilities:</a:t>
            </a:r>
          </a:p>
          <a:p>
            <a:pPr marL="457200" indent="-457200">
              <a:buFont typeface="Arial" panose="020B0604020202020204" pitchFamily="34" charset="0"/>
              <a:buChar char="•"/>
            </a:pPr>
            <a:r>
              <a:rPr lang="en-US" sz="2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Sitting still, hands to self</a:t>
            </a:r>
          </a:p>
          <a:p>
            <a:pPr marL="457200" indent="-457200">
              <a:buFont typeface="Arial" panose="020B0604020202020204" pitchFamily="34" charset="0"/>
              <a:buChar char="•"/>
            </a:pPr>
            <a:r>
              <a:rPr lang="en-US" sz="2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Taking turns, sharing, managing emotions</a:t>
            </a:r>
          </a:p>
          <a:p>
            <a:pPr marL="457200" indent="-457200">
              <a:buFont typeface="Arial" panose="020B0604020202020204" pitchFamily="34" charset="0"/>
              <a:buChar char="•"/>
            </a:pPr>
            <a:r>
              <a:rPr lang="en-US" sz="2800" dirty="0">
                <a:solidFill>
                  <a:srgbClr val="9474B4"/>
                </a:solidFill>
                <a:latin typeface="Helvetica Neue" panose="02000503000000020004" pitchFamily="2" charset="0"/>
                <a:ea typeface="Helvetica Neue" panose="02000503000000020004" pitchFamily="2" charset="0"/>
                <a:cs typeface="Helvetica Neue" panose="02000503000000020004" pitchFamily="2" charset="0"/>
              </a:rPr>
              <a:t>Staying focused, completing tasks</a:t>
            </a:r>
          </a:p>
        </p:txBody>
      </p:sp>
    </p:spTree>
    <p:extLst>
      <p:ext uri="{BB962C8B-B14F-4D97-AF65-F5344CB8AC3E}">
        <p14:creationId xmlns:p14="http://schemas.microsoft.com/office/powerpoint/2010/main" val="355639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EFB5FF-3806-2F4B-9E4E-02E638B8F880}"/>
              </a:ext>
            </a:extLst>
          </p:cNvPr>
          <p:cNvSpPr txBox="1"/>
          <p:nvPr/>
        </p:nvSpPr>
        <p:spPr>
          <a:xfrm>
            <a:off x="5227437" y="289441"/>
            <a:ext cx="3280571"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dirty="0">
                <a:solidFill>
                  <a:srgbClr val="118ACB"/>
                </a:solidFill>
                <a:latin typeface="Helvetica Neue" charset="0"/>
                <a:ea typeface="Helvetica Neue" charset="0"/>
                <a:cs typeface="Helvetica Neue" charset="0"/>
              </a:rPr>
              <a:t>With self-regulation</a:t>
            </a:r>
          </a:p>
        </p:txBody>
      </p:sp>
      <p:sp>
        <p:nvSpPr>
          <p:cNvPr id="2" name="TextBox 1">
            <a:extLst>
              <a:ext uri="{FF2B5EF4-FFF2-40B4-BE49-F238E27FC236}">
                <a16:creationId xmlns:a16="http://schemas.microsoft.com/office/drawing/2014/main" id="{A4B30632-A52C-9941-B280-8658C4B1874F}"/>
              </a:ext>
            </a:extLst>
          </p:cNvPr>
          <p:cNvSpPr txBox="1"/>
          <p:nvPr/>
        </p:nvSpPr>
        <p:spPr>
          <a:xfrm>
            <a:off x="3631096" y="1987826"/>
            <a:ext cx="184731" cy="369332"/>
          </a:xfrm>
          <a:prstGeom prst="rect">
            <a:avLst/>
          </a:prstGeom>
          <a:noFill/>
        </p:spPr>
        <p:txBody>
          <a:bodyPr wrap="none" rtlCol="0">
            <a:spAutoFit/>
          </a:bodyPr>
          <a:lstStyle/>
          <a:p>
            <a:endParaRPr lang="en-US" dirty="0">
              <a:latin typeface="Helvetica Neue"/>
            </a:endParaRPr>
          </a:p>
        </p:txBody>
      </p:sp>
      <p:sp>
        <p:nvSpPr>
          <p:cNvPr id="5" name="TextBox 4">
            <a:extLst>
              <a:ext uri="{FF2B5EF4-FFF2-40B4-BE49-F238E27FC236}">
                <a16:creationId xmlns:a16="http://schemas.microsoft.com/office/drawing/2014/main" id="{5185909C-D053-8B4C-9D87-46CB7BE5CC79}"/>
              </a:ext>
            </a:extLst>
          </p:cNvPr>
          <p:cNvSpPr txBox="1"/>
          <p:nvPr/>
        </p:nvSpPr>
        <p:spPr>
          <a:xfrm>
            <a:off x="410570" y="289441"/>
            <a:ext cx="3783496"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dirty="0">
                <a:solidFill>
                  <a:srgbClr val="118ACB"/>
                </a:solidFill>
                <a:latin typeface="Helvetica Neue" charset="0"/>
                <a:ea typeface="Helvetica Neue" charset="0"/>
                <a:cs typeface="Helvetica Neue" charset="0"/>
              </a:rPr>
              <a:t>Without self-regulation</a:t>
            </a:r>
          </a:p>
        </p:txBody>
      </p:sp>
      <p:sp>
        <p:nvSpPr>
          <p:cNvPr id="10" name="Rounded Rectangle 9"/>
          <p:cNvSpPr/>
          <p:nvPr/>
        </p:nvSpPr>
        <p:spPr>
          <a:xfrm>
            <a:off x="572735" y="3261054"/>
            <a:ext cx="3480223" cy="2818089"/>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11" name="TextBox 10"/>
          <p:cNvSpPr txBox="1"/>
          <p:nvPr/>
        </p:nvSpPr>
        <p:spPr>
          <a:xfrm>
            <a:off x="767014" y="3930873"/>
            <a:ext cx="3146006" cy="2031325"/>
          </a:xfrm>
          <a:prstGeom prst="rect">
            <a:avLst/>
          </a:prstGeom>
          <a:noFill/>
        </p:spPr>
        <p:txBody>
          <a:bodyPr wrap="square" rtlCol="0">
            <a:spAutoFit/>
          </a:bodyPr>
          <a:lstStyle/>
          <a:p>
            <a:r>
              <a:rPr lang="en-US" dirty="0">
                <a:solidFill>
                  <a:srgbClr val="000000"/>
                </a:solidFill>
                <a:latin typeface="HelveticaNeue" panose="02000503000000020004" pitchFamily="2" charset="0"/>
              </a:rPr>
              <a:t>Children have a hard time waiting, sharing materials and toys. </a:t>
            </a:r>
          </a:p>
          <a:p>
            <a:r>
              <a:rPr lang="en-US" dirty="0">
                <a:solidFill>
                  <a:srgbClr val="000000"/>
                </a:solidFill>
                <a:latin typeface="HelveticaNeue" panose="02000503000000020004" pitchFamily="2" charset="0"/>
              </a:rPr>
              <a:t>They may know the rules but can’t yet inhibit behaviors like grabbing or pushing. </a:t>
            </a:r>
          </a:p>
          <a:p>
            <a:endParaRPr lang="en-US" dirty="0">
              <a:latin typeface="Helvetica Neue"/>
            </a:endParaRPr>
          </a:p>
        </p:txBody>
      </p:sp>
      <p:sp>
        <p:nvSpPr>
          <p:cNvPr id="12" name="TextBox 11"/>
          <p:cNvSpPr txBox="1"/>
          <p:nvPr/>
        </p:nvSpPr>
        <p:spPr>
          <a:xfrm>
            <a:off x="5491100" y="3930873"/>
            <a:ext cx="3146006" cy="2308324"/>
          </a:xfrm>
          <a:prstGeom prst="rect">
            <a:avLst/>
          </a:prstGeom>
          <a:noFill/>
        </p:spPr>
        <p:txBody>
          <a:bodyPr wrap="square" rtlCol="0">
            <a:spAutoFit/>
          </a:bodyPr>
          <a:lstStyle/>
          <a:p>
            <a:r>
              <a:rPr lang="en-US" dirty="0">
                <a:solidFill>
                  <a:srgbClr val="000000"/>
                </a:solidFill>
                <a:latin typeface="HelveticaNeue" panose="02000503000000020004" pitchFamily="2" charset="0"/>
              </a:rPr>
              <a:t>Children can take turns, share materials, and wait for their turn. They can use strategies like asking for something they want, or playing with something else while they wait. </a:t>
            </a:r>
            <a:endParaRPr lang="en-US" dirty="0">
              <a:solidFill>
                <a:srgbClr val="000000"/>
              </a:solidFill>
              <a:latin typeface="Helvetica Neue"/>
            </a:endParaRPr>
          </a:p>
          <a:p>
            <a:endParaRPr lang="en-US" dirty="0">
              <a:latin typeface="Helvetica Neue"/>
            </a:endParaRPr>
          </a:p>
        </p:txBody>
      </p:sp>
      <p:pic>
        <p:nvPicPr>
          <p:cNvPr id="6" name="Picture 5" descr="slide3.eps">
            <a:extLst>
              <a:ext uri="{FF2B5EF4-FFF2-40B4-BE49-F238E27FC236}">
                <a16:creationId xmlns:a16="http://schemas.microsoft.com/office/drawing/2014/main" id="{C63469ED-2E1F-7B4E-85F4-847F26450E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491" y="1147265"/>
            <a:ext cx="3086336" cy="2804679"/>
          </a:xfrm>
          <a:prstGeom prst="rect">
            <a:avLst/>
          </a:prstGeom>
        </p:spPr>
      </p:pic>
      <p:sp>
        <p:nvSpPr>
          <p:cNvPr id="13" name="Rounded Rectangle 12"/>
          <p:cNvSpPr/>
          <p:nvPr/>
        </p:nvSpPr>
        <p:spPr>
          <a:xfrm>
            <a:off x="5156883" y="3261054"/>
            <a:ext cx="3480223" cy="2818089"/>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pic>
        <p:nvPicPr>
          <p:cNvPr id="9" name="Picture 8" descr="slide5Clear (1).png">
            <a:extLst>
              <a:ext uri="{FF2B5EF4-FFF2-40B4-BE49-F238E27FC236}">
                <a16:creationId xmlns:a16="http://schemas.microsoft.com/office/drawing/2014/main" id="{1E39C7CA-A52F-464D-B01D-687526BEB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100" y="1282114"/>
            <a:ext cx="2860192" cy="2835358"/>
          </a:xfrm>
          <a:prstGeom prst="rect">
            <a:avLst/>
          </a:prstGeom>
        </p:spPr>
      </p:pic>
    </p:spTree>
    <p:extLst>
      <p:ext uri="{BB962C8B-B14F-4D97-AF65-F5344CB8AC3E}">
        <p14:creationId xmlns:p14="http://schemas.microsoft.com/office/powerpoint/2010/main" val="50293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B30632-A52C-9941-B280-8658C4B1874F}"/>
              </a:ext>
            </a:extLst>
          </p:cNvPr>
          <p:cNvSpPr txBox="1"/>
          <p:nvPr/>
        </p:nvSpPr>
        <p:spPr>
          <a:xfrm>
            <a:off x="3631096" y="1987826"/>
            <a:ext cx="184731" cy="369332"/>
          </a:xfrm>
          <a:prstGeom prst="rect">
            <a:avLst/>
          </a:prstGeom>
          <a:noFill/>
        </p:spPr>
        <p:txBody>
          <a:bodyPr wrap="none" rtlCol="0">
            <a:spAutoFit/>
          </a:bodyPr>
          <a:lstStyle/>
          <a:p>
            <a:endParaRPr lang="en-US" dirty="0">
              <a:latin typeface="Helvetica Neue"/>
            </a:endParaRPr>
          </a:p>
        </p:txBody>
      </p:sp>
      <p:sp>
        <p:nvSpPr>
          <p:cNvPr id="10" name="TextBox 9">
            <a:extLst>
              <a:ext uri="{FF2B5EF4-FFF2-40B4-BE49-F238E27FC236}">
                <a16:creationId xmlns:a16="http://schemas.microsoft.com/office/drawing/2014/main" id="{AAEFB5FF-3806-2F4B-9E4E-02E638B8F880}"/>
              </a:ext>
            </a:extLst>
          </p:cNvPr>
          <p:cNvSpPr txBox="1"/>
          <p:nvPr/>
        </p:nvSpPr>
        <p:spPr>
          <a:xfrm>
            <a:off x="5380053" y="89086"/>
            <a:ext cx="3280571"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a:solidFill>
                  <a:srgbClr val="118ACB"/>
                </a:solidFill>
                <a:latin typeface="Helvetica Neue" charset="0"/>
                <a:ea typeface="Helvetica Neue" charset="0"/>
                <a:cs typeface="Helvetica Neue" charset="0"/>
              </a:rPr>
              <a:t>With self-regulation</a:t>
            </a:r>
          </a:p>
        </p:txBody>
      </p:sp>
      <p:sp>
        <p:nvSpPr>
          <p:cNvPr id="11" name="TextBox 10">
            <a:extLst>
              <a:ext uri="{FF2B5EF4-FFF2-40B4-BE49-F238E27FC236}">
                <a16:creationId xmlns:a16="http://schemas.microsoft.com/office/drawing/2014/main" id="{5185909C-D053-8B4C-9D87-46CB7BE5CC79}"/>
              </a:ext>
            </a:extLst>
          </p:cNvPr>
          <p:cNvSpPr txBox="1"/>
          <p:nvPr/>
        </p:nvSpPr>
        <p:spPr>
          <a:xfrm>
            <a:off x="523296" y="140836"/>
            <a:ext cx="3783496"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a:solidFill>
                  <a:srgbClr val="118ACB"/>
                </a:solidFill>
                <a:latin typeface="Helvetica Neue" charset="0"/>
                <a:ea typeface="Helvetica Neue" charset="0"/>
                <a:cs typeface="Helvetica Neue" charset="0"/>
              </a:rPr>
              <a:t>Without self-regulation</a:t>
            </a:r>
          </a:p>
        </p:txBody>
      </p:sp>
      <p:sp>
        <p:nvSpPr>
          <p:cNvPr id="12" name="Rounded Rectangle 11"/>
          <p:cNvSpPr/>
          <p:nvPr/>
        </p:nvSpPr>
        <p:spPr>
          <a:xfrm>
            <a:off x="521686" y="2798469"/>
            <a:ext cx="3480223" cy="3609781"/>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13" name="TextBox 12"/>
          <p:cNvSpPr txBox="1"/>
          <p:nvPr/>
        </p:nvSpPr>
        <p:spPr>
          <a:xfrm>
            <a:off x="605609" y="3893475"/>
            <a:ext cx="3501797" cy="2585323"/>
          </a:xfrm>
          <a:prstGeom prst="rect">
            <a:avLst/>
          </a:prstGeom>
          <a:noFill/>
        </p:spPr>
        <p:txBody>
          <a:bodyPr wrap="square" rtlCol="0">
            <a:spAutoFit/>
          </a:bodyPr>
          <a:lstStyle/>
          <a:p>
            <a:r>
              <a:rPr lang="en-US" dirty="0">
                <a:solidFill>
                  <a:srgbClr val="000000"/>
                </a:solidFill>
                <a:latin typeface="HelveticaNeue" panose="02000503000000020004" pitchFamily="2" charset="0"/>
              </a:rPr>
              <a:t>Children have a difficult time with transitions like clean up or bedtime – ending something they want to do and doing something they don’t want to do! They may melt down, and find it difficult to stop and transition. </a:t>
            </a:r>
          </a:p>
          <a:p>
            <a:endParaRPr lang="en-US" dirty="0">
              <a:latin typeface="Helvetica Neue"/>
            </a:endParaRPr>
          </a:p>
        </p:txBody>
      </p:sp>
      <p:sp>
        <p:nvSpPr>
          <p:cNvPr id="14" name="Rounded Rectangle 13"/>
          <p:cNvSpPr/>
          <p:nvPr/>
        </p:nvSpPr>
        <p:spPr>
          <a:xfrm>
            <a:off x="5062814" y="2798469"/>
            <a:ext cx="3480223" cy="3609781"/>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15" name="TextBox 14"/>
          <p:cNvSpPr txBox="1"/>
          <p:nvPr/>
        </p:nvSpPr>
        <p:spPr>
          <a:xfrm>
            <a:off x="5137126" y="3887747"/>
            <a:ext cx="3501797" cy="2585323"/>
          </a:xfrm>
          <a:prstGeom prst="rect">
            <a:avLst/>
          </a:prstGeom>
          <a:noFill/>
        </p:spPr>
        <p:txBody>
          <a:bodyPr wrap="square" rtlCol="0">
            <a:spAutoFit/>
          </a:bodyPr>
          <a:lstStyle/>
          <a:p>
            <a:r>
              <a:rPr lang="en-US" dirty="0">
                <a:solidFill>
                  <a:srgbClr val="000000"/>
                </a:solidFill>
                <a:latin typeface="HelveticaNeue" panose="02000503000000020004" pitchFamily="2" charset="0"/>
              </a:rPr>
              <a:t>Children can manage a transition like bedtime or clean up time, even when they are disappointed that a fun time is coming to an end. Young children may still need support–but self-regulation is what’s needed to be successful at this. </a:t>
            </a:r>
            <a:endParaRPr lang="en-US" dirty="0">
              <a:solidFill>
                <a:srgbClr val="000000"/>
              </a:solidFill>
              <a:latin typeface="Helvetica Neue"/>
            </a:endParaRPr>
          </a:p>
          <a:p>
            <a:endParaRPr lang="en-US" dirty="0">
              <a:latin typeface="Helvetica Neue"/>
            </a:endParaRPr>
          </a:p>
        </p:txBody>
      </p:sp>
      <p:pic>
        <p:nvPicPr>
          <p:cNvPr id="7" name="Picture 6">
            <a:extLst>
              <a:ext uri="{FF2B5EF4-FFF2-40B4-BE49-F238E27FC236}">
                <a16:creationId xmlns:a16="http://schemas.microsoft.com/office/drawing/2014/main" id="{004B3974-FD38-F146-A677-420824ED0854}"/>
              </a:ext>
            </a:extLst>
          </p:cNvPr>
          <p:cNvPicPr>
            <a:picLocks noChangeAspect="1"/>
          </p:cNvPicPr>
          <p:nvPr/>
        </p:nvPicPr>
        <p:blipFill>
          <a:blip r:embed="rId2"/>
          <a:stretch>
            <a:fillRect/>
          </a:stretch>
        </p:blipFill>
        <p:spPr>
          <a:xfrm>
            <a:off x="521686" y="1071254"/>
            <a:ext cx="3501798" cy="2626349"/>
          </a:xfrm>
          <a:prstGeom prst="rect">
            <a:avLst/>
          </a:prstGeom>
        </p:spPr>
      </p:pic>
      <p:pic>
        <p:nvPicPr>
          <p:cNvPr id="8" name="Picture 7" descr="slide8 (1).png">
            <a:extLst>
              <a:ext uri="{FF2B5EF4-FFF2-40B4-BE49-F238E27FC236}">
                <a16:creationId xmlns:a16="http://schemas.microsoft.com/office/drawing/2014/main" id="{5279917C-259E-1A4B-9702-C81B8A74F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814" y="1016712"/>
            <a:ext cx="3480223" cy="2680891"/>
          </a:xfrm>
          <a:prstGeom prst="rect">
            <a:avLst/>
          </a:prstGeom>
        </p:spPr>
      </p:pic>
    </p:spTree>
    <p:extLst>
      <p:ext uri="{BB962C8B-B14F-4D97-AF65-F5344CB8AC3E}">
        <p14:creationId xmlns:p14="http://schemas.microsoft.com/office/powerpoint/2010/main" val="77936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B30632-A52C-9941-B280-8658C4B1874F}"/>
              </a:ext>
            </a:extLst>
          </p:cNvPr>
          <p:cNvSpPr txBox="1"/>
          <p:nvPr/>
        </p:nvSpPr>
        <p:spPr>
          <a:xfrm>
            <a:off x="3631096" y="1987826"/>
            <a:ext cx="184731" cy="369332"/>
          </a:xfrm>
          <a:prstGeom prst="rect">
            <a:avLst/>
          </a:prstGeom>
          <a:noFill/>
        </p:spPr>
        <p:txBody>
          <a:bodyPr wrap="none" rtlCol="0">
            <a:spAutoFit/>
          </a:bodyPr>
          <a:lstStyle/>
          <a:p>
            <a:endParaRPr lang="en-US" dirty="0">
              <a:latin typeface="Helvetica Neue"/>
            </a:endParaRPr>
          </a:p>
        </p:txBody>
      </p:sp>
      <p:sp>
        <p:nvSpPr>
          <p:cNvPr id="10" name="TextBox 9">
            <a:extLst>
              <a:ext uri="{FF2B5EF4-FFF2-40B4-BE49-F238E27FC236}">
                <a16:creationId xmlns:a16="http://schemas.microsoft.com/office/drawing/2014/main" id="{AAEFB5FF-3806-2F4B-9E4E-02E638B8F880}"/>
              </a:ext>
            </a:extLst>
          </p:cNvPr>
          <p:cNvSpPr txBox="1"/>
          <p:nvPr/>
        </p:nvSpPr>
        <p:spPr>
          <a:xfrm>
            <a:off x="5244066" y="336008"/>
            <a:ext cx="3280571"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dirty="0">
                <a:solidFill>
                  <a:srgbClr val="118ACB"/>
                </a:solidFill>
                <a:latin typeface="Helvetica Neue" charset="0"/>
                <a:ea typeface="Helvetica Neue" charset="0"/>
                <a:cs typeface="Helvetica Neue" charset="0"/>
              </a:rPr>
              <a:t>With self-regulation</a:t>
            </a:r>
          </a:p>
        </p:txBody>
      </p:sp>
      <p:sp>
        <p:nvSpPr>
          <p:cNvPr id="11" name="TextBox 10">
            <a:extLst>
              <a:ext uri="{FF2B5EF4-FFF2-40B4-BE49-F238E27FC236}">
                <a16:creationId xmlns:a16="http://schemas.microsoft.com/office/drawing/2014/main" id="{5185909C-D053-8B4C-9D87-46CB7BE5CC79}"/>
              </a:ext>
            </a:extLst>
          </p:cNvPr>
          <p:cNvSpPr txBox="1"/>
          <p:nvPr/>
        </p:nvSpPr>
        <p:spPr>
          <a:xfrm>
            <a:off x="452742" y="336008"/>
            <a:ext cx="3783496"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pPr algn="l"/>
            <a:r>
              <a:rPr lang="en-US" sz="2800" dirty="0">
                <a:solidFill>
                  <a:srgbClr val="118ACB"/>
                </a:solidFill>
                <a:latin typeface="Helvetica Neue" charset="0"/>
                <a:ea typeface="Helvetica Neue" charset="0"/>
                <a:cs typeface="Helvetica Neue" charset="0"/>
              </a:rPr>
              <a:t>Without self-regulation</a:t>
            </a:r>
          </a:p>
        </p:txBody>
      </p:sp>
      <p:sp>
        <p:nvSpPr>
          <p:cNvPr id="3" name="Rounded Rectangle 2"/>
          <p:cNvSpPr/>
          <p:nvPr/>
        </p:nvSpPr>
        <p:spPr>
          <a:xfrm>
            <a:off x="572735" y="3261054"/>
            <a:ext cx="3480223" cy="2818089"/>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4" name="TextBox 3"/>
          <p:cNvSpPr txBox="1"/>
          <p:nvPr/>
        </p:nvSpPr>
        <p:spPr>
          <a:xfrm>
            <a:off x="770455" y="4315271"/>
            <a:ext cx="3146006" cy="1754327"/>
          </a:xfrm>
          <a:prstGeom prst="rect">
            <a:avLst/>
          </a:prstGeom>
          <a:noFill/>
        </p:spPr>
        <p:txBody>
          <a:bodyPr wrap="square" rtlCol="0">
            <a:spAutoFit/>
          </a:bodyPr>
          <a:lstStyle/>
          <a:p>
            <a:r>
              <a:rPr lang="en-US" dirty="0">
                <a:latin typeface="HelveticaNeue" panose="02000503000000020004" pitchFamily="2" charset="0"/>
              </a:rPr>
              <a:t>Children without self-regulation may not be able to stay seated and listen to a story, sit through dinner or a game. </a:t>
            </a:r>
            <a:endParaRPr lang="en-US" dirty="0">
              <a:latin typeface="Helvetica Neue"/>
            </a:endParaRPr>
          </a:p>
          <a:p>
            <a:endParaRPr lang="en-US" dirty="0">
              <a:latin typeface="Helvetica Neue"/>
            </a:endParaRPr>
          </a:p>
        </p:txBody>
      </p:sp>
      <p:sp>
        <p:nvSpPr>
          <p:cNvPr id="12" name="Rounded Rectangle 11"/>
          <p:cNvSpPr/>
          <p:nvPr/>
        </p:nvSpPr>
        <p:spPr>
          <a:xfrm>
            <a:off x="5103209" y="3366878"/>
            <a:ext cx="3480223" cy="2716155"/>
          </a:xfrm>
          <a:prstGeom prst="roundRect">
            <a:avLst/>
          </a:prstGeom>
          <a:noFill/>
          <a:ln>
            <a:solidFill>
              <a:srgbClr val="9474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endParaRPr>
          </a:p>
        </p:txBody>
      </p:sp>
      <p:sp>
        <p:nvSpPr>
          <p:cNvPr id="13" name="TextBox 12"/>
          <p:cNvSpPr txBox="1"/>
          <p:nvPr/>
        </p:nvSpPr>
        <p:spPr>
          <a:xfrm>
            <a:off x="5162003" y="4315271"/>
            <a:ext cx="3480223" cy="2031325"/>
          </a:xfrm>
          <a:prstGeom prst="rect">
            <a:avLst/>
          </a:prstGeom>
          <a:noFill/>
        </p:spPr>
        <p:txBody>
          <a:bodyPr wrap="square" rtlCol="0">
            <a:spAutoFit/>
          </a:bodyPr>
          <a:lstStyle/>
          <a:p>
            <a:r>
              <a:rPr lang="en-US" dirty="0">
                <a:solidFill>
                  <a:srgbClr val="000000"/>
                </a:solidFill>
                <a:latin typeface="HelveticaNeue" panose="02000503000000020004" pitchFamily="2" charset="0"/>
              </a:rPr>
              <a:t>Children can control their attention enough to listen to a story, play a game, and sit through a meal. Their attention may wander, but they can bring it back to the task at hand. </a:t>
            </a:r>
            <a:endParaRPr lang="en-US" dirty="0">
              <a:solidFill>
                <a:srgbClr val="000000"/>
              </a:solidFill>
              <a:latin typeface="Helvetica Neue"/>
            </a:endParaRPr>
          </a:p>
          <a:p>
            <a:endParaRPr lang="en-US" dirty="0">
              <a:latin typeface="Helvetica Neue"/>
            </a:endParaRPr>
          </a:p>
        </p:txBody>
      </p:sp>
      <p:pic>
        <p:nvPicPr>
          <p:cNvPr id="8" name="Content Placeholder 3">
            <a:extLst>
              <a:ext uri="{FF2B5EF4-FFF2-40B4-BE49-F238E27FC236}">
                <a16:creationId xmlns:a16="http://schemas.microsoft.com/office/drawing/2014/main" id="{8336D122-256C-354D-92B6-3B8D654AC3D6}"/>
              </a:ext>
            </a:extLst>
          </p:cNvPr>
          <p:cNvPicPr>
            <a:picLocks noChangeAspect="1"/>
          </p:cNvPicPr>
          <p:nvPr/>
        </p:nvPicPr>
        <p:blipFill>
          <a:blip r:embed="rId3"/>
          <a:stretch>
            <a:fillRect/>
          </a:stretch>
        </p:blipFill>
        <p:spPr>
          <a:xfrm>
            <a:off x="572735" y="1529825"/>
            <a:ext cx="3497248" cy="2701897"/>
          </a:xfrm>
          <a:prstGeom prst="rect">
            <a:avLst/>
          </a:prstGeom>
        </p:spPr>
      </p:pic>
      <p:pic>
        <p:nvPicPr>
          <p:cNvPr id="9" name="Picture 8" descr="Screen Shot 2015-12-14 at 1.10.14 PM.png">
            <a:extLst>
              <a:ext uri="{FF2B5EF4-FFF2-40B4-BE49-F238E27FC236}">
                <a16:creationId xmlns:a16="http://schemas.microsoft.com/office/drawing/2014/main" id="{01247545-B947-9940-8FA6-07DB55724C76}"/>
              </a:ext>
            </a:extLst>
          </p:cNvPr>
          <p:cNvPicPr>
            <a:picLocks noChangeAspect="1"/>
          </p:cNvPicPr>
          <p:nvPr/>
        </p:nvPicPr>
        <p:blipFill rotWithShape="1">
          <a:blip r:embed="rId4">
            <a:extLst>
              <a:ext uri="{28A0092B-C50C-407E-A947-70E740481C1C}">
                <a14:useLocalDpi xmlns:a14="http://schemas.microsoft.com/office/drawing/2010/main" val="0"/>
              </a:ext>
            </a:extLst>
          </a:blip>
          <a:srcRect l="12842"/>
          <a:stretch/>
        </p:blipFill>
        <p:spPr>
          <a:xfrm>
            <a:off x="5108713" y="1529825"/>
            <a:ext cx="3474719" cy="2701897"/>
          </a:xfrm>
          <a:prstGeom prst="rect">
            <a:avLst/>
          </a:prstGeom>
        </p:spPr>
      </p:pic>
    </p:spTree>
    <p:extLst>
      <p:ext uri="{BB962C8B-B14F-4D97-AF65-F5344CB8AC3E}">
        <p14:creationId xmlns:p14="http://schemas.microsoft.com/office/powerpoint/2010/main" val="2009885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EBE16-A4DB-0143-868D-E8E933B5777A}"/>
              </a:ext>
            </a:extLst>
          </p:cNvPr>
          <p:cNvSpPr txBox="1"/>
          <p:nvPr/>
        </p:nvSpPr>
        <p:spPr>
          <a:xfrm>
            <a:off x="93808" y="545150"/>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What is a typical Tools </a:t>
            </a:r>
            <a:r>
              <a:rPr lang="en-US" sz="4400" dirty="0" err="1">
                <a:solidFill>
                  <a:srgbClr val="9474B4"/>
                </a:solidFill>
                <a:latin typeface="Helvetica Neue" charset="0"/>
                <a:ea typeface="Helvetica Neue" charset="0"/>
                <a:cs typeface="Helvetica Neue" charset="0"/>
              </a:rPr>
              <a:t>PreK</a:t>
            </a:r>
            <a:r>
              <a:rPr lang="en-US" sz="4400" dirty="0">
                <a:solidFill>
                  <a:srgbClr val="9474B4"/>
                </a:solidFill>
                <a:latin typeface="Helvetica Neue" charset="0"/>
                <a:ea typeface="Helvetica Neue" charset="0"/>
                <a:cs typeface="Helvetica Neue" charset="0"/>
              </a:rPr>
              <a:t> day?</a:t>
            </a:r>
          </a:p>
        </p:txBody>
      </p:sp>
      <p:grpSp>
        <p:nvGrpSpPr>
          <p:cNvPr id="2" name="Group 1">
            <a:extLst>
              <a:ext uri="{FF2B5EF4-FFF2-40B4-BE49-F238E27FC236}">
                <a16:creationId xmlns:a16="http://schemas.microsoft.com/office/drawing/2014/main" id="{946D7281-A82B-2244-BF21-57BF94A09532}"/>
              </a:ext>
            </a:extLst>
          </p:cNvPr>
          <p:cNvGrpSpPr/>
          <p:nvPr/>
        </p:nvGrpSpPr>
        <p:grpSpPr>
          <a:xfrm>
            <a:off x="204875" y="2934644"/>
            <a:ext cx="8726338" cy="1368407"/>
            <a:chOff x="144199" y="2962924"/>
            <a:chExt cx="8726338" cy="1368407"/>
          </a:xfrm>
        </p:grpSpPr>
        <p:pic>
          <p:nvPicPr>
            <p:cNvPr id="6" name="Picture 5">
              <a:extLst>
                <a:ext uri="{FF2B5EF4-FFF2-40B4-BE49-F238E27FC236}">
                  <a16:creationId xmlns:a16="http://schemas.microsoft.com/office/drawing/2014/main" id="{1D7CE1F9-EEA9-8E47-82F1-E7EE9E89B9A0}"/>
                </a:ext>
              </a:extLst>
            </p:cNvPr>
            <p:cNvPicPr>
              <a:picLocks noChangeAspect="1"/>
            </p:cNvPicPr>
            <p:nvPr/>
          </p:nvPicPr>
          <p:blipFill>
            <a:blip r:embed="rId3"/>
            <a:stretch>
              <a:fillRect/>
            </a:stretch>
          </p:blipFill>
          <p:spPr>
            <a:xfrm>
              <a:off x="144199" y="2962924"/>
              <a:ext cx="1320534" cy="1322418"/>
            </a:xfrm>
            <a:prstGeom prst="rect">
              <a:avLst/>
            </a:prstGeom>
          </p:spPr>
        </p:pic>
        <p:pic>
          <p:nvPicPr>
            <p:cNvPr id="10" name="Picture 9">
              <a:extLst>
                <a:ext uri="{FF2B5EF4-FFF2-40B4-BE49-F238E27FC236}">
                  <a16:creationId xmlns:a16="http://schemas.microsoft.com/office/drawing/2014/main" id="{A209D3E4-CD0C-1744-A955-C23C4DD70F3E}"/>
                </a:ext>
              </a:extLst>
            </p:cNvPr>
            <p:cNvPicPr>
              <a:picLocks noChangeAspect="1"/>
            </p:cNvPicPr>
            <p:nvPr/>
          </p:nvPicPr>
          <p:blipFill>
            <a:blip r:embed="rId4"/>
            <a:stretch>
              <a:fillRect/>
            </a:stretch>
          </p:blipFill>
          <p:spPr>
            <a:xfrm>
              <a:off x="3082122" y="2987360"/>
              <a:ext cx="1275354" cy="1273545"/>
            </a:xfrm>
            <a:prstGeom prst="rect">
              <a:avLst/>
            </a:prstGeom>
          </p:spPr>
        </p:pic>
        <p:pic>
          <p:nvPicPr>
            <p:cNvPr id="14" name="Picture 13">
              <a:extLst>
                <a:ext uri="{FF2B5EF4-FFF2-40B4-BE49-F238E27FC236}">
                  <a16:creationId xmlns:a16="http://schemas.microsoft.com/office/drawing/2014/main" id="{4E803F70-DC4C-C64E-8C36-F9CE4B2BA962}"/>
                </a:ext>
              </a:extLst>
            </p:cNvPr>
            <p:cNvPicPr>
              <a:picLocks noChangeAspect="1"/>
            </p:cNvPicPr>
            <p:nvPr/>
          </p:nvPicPr>
          <p:blipFill>
            <a:blip r:embed="rId5"/>
            <a:stretch>
              <a:fillRect/>
            </a:stretch>
          </p:blipFill>
          <p:spPr>
            <a:xfrm>
              <a:off x="4548395" y="2991922"/>
              <a:ext cx="1297815" cy="1299653"/>
            </a:xfrm>
            <a:prstGeom prst="rect">
              <a:avLst/>
            </a:prstGeom>
          </p:spPr>
        </p:pic>
        <p:pic>
          <p:nvPicPr>
            <p:cNvPr id="24" name="Picture 23">
              <a:extLst>
                <a:ext uri="{FF2B5EF4-FFF2-40B4-BE49-F238E27FC236}">
                  <a16:creationId xmlns:a16="http://schemas.microsoft.com/office/drawing/2014/main" id="{42CB630E-F647-274B-A97D-A6AC48862B34}"/>
                </a:ext>
              </a:extLst>
            </p:cNvPr>
            <p:cNvPicPr>
              <a:picLocks noChangeAspect="1"/>
            </p:cNvPicPr>
            <p:nvPr/>
          </p:nvPicPr>
          <p:blipFill>
            <a:blip r:embed="rId6"/>
            <a:stretch>
              <a:fillRect/>
            </a:stretch>
          </p:blipFill>
          <p:spPr>
            <a:xfrm>
              <a:off x="6037129" y="3018161"/>
              <a:ext cx="1298518" cy="1291161"/>
            </a:xfrm>
            <a:prstGeom prst="rect">
              <a:avLst/>
            </a:prstGeom>
          </p:spPr>
        </p:pic>
        <p:pic>
          <p:nvPicPr>
            <p:cNvPr id="26" name="Picture 25">
              <a:extLst>
                <a:ext uri="{FF2B5EF4-FFF2-40B4-BE49-F238E27FC236}">
                  <a16:creationId xmlns:a16="http://schemas.microsoft.com/office/drawing/2014/main" id="{7B3FDCA8-4DD9-E64D-87C8-38FB6F3069DA}"/>
                </a:ext>
              </a:extLst>
            </p:cNvPr>
            <p:cNvPicPr>
              <a:picLocks noChangeAspect="1"/>
            </p:cNvPicPr>
            <p:nvPr/>
          </p:nvPicPr>
          <p:blipFill>
            <a:blip r:embed="rId7"/>
            <a:stretch>
              <a:fillRect/>
            </a:stretch>
          </p:blipFill>
          <p:spPr>
            <a:xfrm>
              <a:off x="7526566" y="2987360"/>
              <a:ext cx="1343971" cy="1343971"/>
            </a:xfrm>
            <a:prstGeom prst="rect">
              <a:avLst/>
            </a:prstGeom>
          </p:spPr>
        </p:pic>
        <p:pic>
          <p:nvPicPr>
            <p:cNvPr id="8" name="Picture 7">
              <a:extLst>
                <a:ext uri="{FF2B5EF4-FFF2-40B4-BE49-F238E27FC236}">
                  <a16:creationId xmlns:a16="http://schemas.microsoft.com/office/drawing/2014/main" id="{684552ED-8175-1749-AD75-D4A6180B1AB0}"/>
                </a:ext>
              </a:extLst>
            </p:cNvPr>
            <p:cNvPicPr>
              <a:picLocks noChangeAspect="1"/>
            </p:cNvPicPr>
            <p:nvPr/>
          </p:nvPicPr>
          <p:blipFill>
            <a:blip r:embed="rId8"/>
            <a:stretch>
              <a:fillRect/>
            </a:stretch>
          </p:blipFill>
          <p:spPr>
            <a:xfrm>
              <a:off x="1637345" y="2980540"/>
              <a:ext cx="1324299" cy="1322418"/>
            </a:xfrm>
            <a:prstGeom prst="rect">
              <a:avLst/>
            </a:prstGeom>
          </p:spPr>
        </p:pic>
      </p:grpSp>
      <p:grpSp>
        <p:nvGrpSpPr>
          <p:cNvPr id="4" name="Group 3">
            <a:extLst>
              <a:ext uri="{FF2B5EF4-FFF2-40B4-BE49-F238E27FC236}">
                <a16:creationId xmlns:a16="http://schemas.microsoft.com/office/drawing/2014/main" id="{60AFD80D-0A4A-B442-B824-A0A21733BD2E}"/>
              </a:ext>
            </a:extLst>
          </p:cNvPr>
          <p:cNvGrpSpPr/>
          <p:nvPr/>
        </p:nvGrpSpPr>
        <p:grpSpPr>
          <a:xfrm>
            <a:off x="204875" y="4655556"/>
            <a:ext cx="8800140" cy="1359560"/>
            <a:chOff x="131073" y="5051482"/>
            <a:chExt cx="8800140" cy="1359560"/>
          </a:xfrm>
        </p:grpSpPr>
        <p:pic>
          <p:nvPicPr>
            <p:cNvPr id="18" name="Picture 17">
              <a:extLst>
                <a:ext uri="{FF2B5EF4-FFF2-40B4-BE49-F238E27FC236}">
                  <a16:creationId xmlns:a16="http://schemas.microsoft.com/office/drawing/2014/main" id="{238362F2-251A-BF4C-A845-3F630567809D}"/>
                </a:ext>
              </a:extLst>
            </p:cNvPr>
            <p:cNvPicPr>
              <a:picLocks noChangeAspect="1"/>
            </p:cNvPicPr>
            <p:nvPr/>
          </p:nvPicPr>
          <p:blipFill>
            <a:blip r:embed="rId9"/>
            <a:stretch>
              <a:fillRect/>
            </a:stretch>
          </p:blipFill>
          <p:spPr>
            <a:xfrm>
              <a:off x="4602617" y="5072467"/>
              <a:ext cx="1332878" cy="1338575"/>
            </a:xfrm>
            <a:prstGeom prst="rect">
              <a:avLst/>
            </a:prstGeom>
          </p:spPr>
        </p:pic>
        <p:pic>
          <p:nvPicPr>
            <p:cNvPr id="20" name="Picture 19">
              <a:extLst>
                <a:ext uri="{FF2B5EF4-FFF2-40B4-BE49-F238E27FC236}">
                  <a16:creationId xmlns:a16="http://schemas.microsoft.com/office/drawing/2014/main" id="{D96AF381-E248-1D4B-809E-E4EB6D43EAC1}"/>
                </a:ext>
              </a:extLst>
            </p:cNvPr>
            <p:cNvPicPr>
              <a:picLocks noChangeAspect="1"/>
            </p:cNvPicPr>
            <p:nvPr/>
          </p:nvPicPr>
          <p:blipFill>
            <a:blip r:embed="rId10"/>
            <a:stretch>
              <a:fillRect/>
            </a:stretch>
          </p:blipFill>
          <p:spPr>
            <a:xfrm>
              <a:off x="1588486" y="5051482"/>
              <a:ext cx="1333041" cy="1334932"/>
            </a:xfrm>
            <a:prstGeom prst="rect">
              <a:avLst/>
            </a:prstGeom>
          </p:spPr>
        </p:pic>
        <p:pic>
          <p:nvPicPr>
            <p:cNvPr id="22" name="Picture 21">
              <a:extLst>
                <a:ext uri="{FF2B5EF4-FFF2-40B4-BE49-F238E27FC236}">
                  <a16:creationId xmlns:a16="http://schemas.microsoft.com/office/drawing/2014/main" id="{F9830983-B21A-1D4D-8F24-866A58BF91E4}"/>
                </a:ext>
              </a:extLst>
            </p:cNvPr>
            <p:cNvPicPr>
              <a:picLocks noChangeAspect="1"/>
            </p:cNvPicPr>
            <p:nvPr/>
          </p:nvPicPr>
          <p:blipFill>
            <a:blip r:embed="rId11"/>
            <a:stretch>
              <a:fillRect/>
            </a:stretch>
          </p:blipFill>
          <p:spPr>
            <a:xfrm>
              <a:off x="3100496" y="5075190"/>
              <a:ext cx="1339664" cy="1335852"/>
            </a:xfrm>
            <a:prstGeom prst="rect">
              <a:avLst/>
            </a:prstGeom>
          </p:spPr>
        </p:pic>
        <p:pic>
          <p:nvPicPr>
            <p:cNvPr id="5" name="Picture 4">
              <a:extLst>
                <a:ext uri="{FF2B5EF4-FFF2-40B4-BE49-F238E27FC236}">
                  <a16:creationId xmlns:a16="http://schemas.microsoft.com/office/drawing/2014/main" id="{93257FFC-C89B-5E4B-B919-AA613363D7FA}"/>
                </a:ext>
              </a:extLst>
            </p:cNvPr>
            <p:cNvPicPr>
              <a:picLocks noChangeAspect="1"/>
            </p:cNvPicPr>
            <p:nvPr/>
          </p:nvPicPr>
          <p:blipFill>
            <a:blip r:embed="rId12"/>
            <a:stretch>
              <a:fillRect/>
            </a:stretch>
          </p:blipFill>
          <p:spPr>
            <a:xfrm>
              <a:off x="131073" y="5051482"/>
              <a:ext cx="1304681" cy="1313947"/>
            </a:xfrm>
            <a:prstGeom prst="rect">
              <a:avLst/>
            </a:prstGeom>
          </p:spPr>
        </p:pic>
        <p:pic>
          <p:nvPicPr>
            <p:cNvPr id="12" name="Picture 11">
              <a:extLst>
                <a:ext uri="{FF2B5EF4-FFF2-40B4-BE49-F238E27FC236}">
                  <a16:creationId xmlns:a16="http://schemas.microsoft.com/office/drawing/2014/main" id="{B87C4603-BB89-C64F-86C0-D4370AA2C010}"/>
                </a:ext>
              </a:extLst>
            </p:cNvPr>
            <p:cNvPicPr>
              <a:picLocks noChangeAspect="1"/>
            </p:cNvPicPr>
            <p:nvPr/>
          </p:nvPicPr>
          <p:blipFill>
            <a:blip r:embed="rId13"/>
            <a:stretch>
              <a:fillRect/>
            </a:stretch>
          </p:blipFill>
          <p:spPr>
            <a:xfrm>
              <a:off x="7600074" y="5076110"/>
              <a:ext cx="1331139" cy="1334932"/>
            </a:xfrm>
            <a:prstGeom prst="rect">
              <a:avLst/>
            </a:prstGeom>
          </p:spPr>
        </p:pic>
        <p:pic>
          <p:nvPicPr>
            <p:cNvPr id="16" name="Picture 15">
              <a:extLst>
                <a:ext uri="{FF2B5EF4-FFF2-40B4-BE49-F238E27FC236}">
                  <a16:creationId xmlns:a16="http://schemas.microsoft.com/office/drawing/2014/main" id="{B6BA83F0-0CBF-7541-845F-8FA797E9162C}"/>
                </a:ext>
              </a:extLst>
            </p:cNvPr>
            <p:cNvPicPr>
              <a:picLocks noChangeAspect="1"/>
            </p:cNvPicPr>
            <p:nvPr/>
          </p:nvPicPr>
          <p:blipFill>
            <a:blip r:embed="rId14"/>
            <a:stretch>
              <a:fillRect/>
            </a:stretch>
          </p:blipFill>
          <p:spPr>
            <a:xfrm>
              <a:off x="6114464" y="5051959"/>
              <a:ext cx="1332878" cy="1334769"/>
            </a:xfrm>
            <a:prstGeom prst="rect">
              <a:avLst/>
            </a:prstGeom>
          </p:spPr>
        </p:pic>
      </p:grpSp>
      <p:sp>
        <p:nvSpPr>
          <p:cNvPr id="17" name="TextBox 16">
            <a:extLst>
              <a:ext uri="{FF2B5EF4-FFF2-40B4-BE49-F238E27FC236}">
                <a16:creationId xmlns:a16="http://schemas.microsoft.com/office/drawing/2014/main" id="{BFDE7F24-4A1E-7248-AFA2-89856C2FE2B7}"/>
              </a:ext>
            </a:extLst>
          </p:cNvPr>
          <p:cNvSpPr txBox="1"/>
          <p:nvPr/>
        </p:nvSpPr>
        <p:spPr>
          <a:xfrm>
            <a:off x="2622214" y="1776829"/>
            <a:ext cx="3783496"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2800" b="1"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Daily Schedule</a:t>
            </a:r>
          </a:p>
        </p:txBody>
      </p:sp>
    </p:spTree>
    <p:extLst>
      <p:ext uri="{BB962C8B-B14F-4D97-AF65-F5344CB8AC3E}">
        <p14:creationId xmlns:p14="http://schemas.microsoft.com/office/powerpoint/2010/main" val="157041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E8173-8FEE-8440-B77A-7FF4D5E983E4}"/>
              </a:ext>
            </a:extLst>
          </p:cNvPr>
          <p:cNvSpPr txBox="1"/>
          <p:nvPr/>
        </p:nvSpPr>
        <p:spPr>
          <a:xfrm>
            <a:off x="111986" y="676534"/>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400" dirty="0">
                <a:solidFill>
                  <a:srgbClr val="9474B4"/>
                </a:solidFill>
                <a:latin typeface="Helvetica Neue" charset="0"/>
                <a:ea typeface="Helvetica Neue" charset="0"/>
                <a:cs typeface="Helvetica Neue" charset="0"/>
              </a:rPr>
              <a:t>Example Activity:</a:t>
            </a:r>
          </a:p>
          <a:p>
            <a:endParaRPr lang="en-US" sz="4800" dirty="0">
              <a:solidFill>
                <a:srgbClr val="118ACB"/>
              </a:solidFill>
            </a:endParaRPr>
          </a:p>
        </p:txBody>
      </p:sp>
      <p:sp>
        <p:nvSpPr>
          <p:cNvPr id="4" name="TextBox 3">
            <a:extLst>
              <a:ext uri="{FF2B5EF4-FFF2-40B4-BE49-F238E27FC236}">
                <a16:creationId xmlns:a16="http://schemas.microsoft.com/office/drawing/2014/main" id="{599F3C25-C4B2-554D-80B2-C697716549DD}"/>
              </a:ext>
            </a:extLst>
          </p:cNvPr>
          <p:cNvSpPr txBox="1"/>
          <p:nvPr/>
        </p:nvSpPr>
        <p:spPr>
          <a:xfrm>
            <a:off x="111985" y="1761365"/>
            <a:ext cx="9032014" cy="1006429"/>
          </a:xfrm>
          <a:prstGeom prst="rect">
            <a:avLst/>
          </a:prstGeom>
        </p:spPr>
        <p:txBody>
          <a:bodyPr vert="horz" lIns="91440" tIns="45720" rIns="91440" bIns="45720" rtlCol="0" anchor="ctr">
            <a:noAutofit/>
          </a:bodyPr>
          <a:lstStyle>
            <a:defPPr>
              <a:defRPr lang="en-US"/>
            </a:defPPr>
            <a:lvl1pPr marR="0" lvl="0" indent="0" algn="ctr" defTabSz="1828343" fontAlgn="auto">
              <a:lnSpc>
                <a:spcPct val="90000"/>
              </a:lnSpc>
              <a:spcBef>
                <a:spcPct val="0"/>
              </a:spcBef>
              <a:spcAft>
                <a:spcPts val="0"/>
              </a:spcAft>
              <a:buClrTx/>
              <a:buSzTx/>
              <a:buFontTx/>
              <a:buNone/>
              <a:tabLst/>
              <a:defRPr kumimoji="0" sz="6600" b="0" i="0" u="none" strike="noStrike" cap="none" spc="0" normalizeH="0" baseline="0">
                <a:ln>
                  <a:noFill/>
                </a:ln>
                <a:solidFill>
                  <a:srgbClr val="14B4EB"/>
                </a:solidFill>
                <a:effectLst/>
                <a:uLnTx/>
                <a:uFillTx/>
                <a:latin typeface="Source Sans Pro Black"/>
                <a:ea typeface="+mj-ea"/>
                <a:cs typeface="+mj-cs"/>
              </a:defRPr>
            </a:lvl1pPr>
            <a:lvl2pPr defTabSz="1827213" fontAlgn="base">
              <a:lnSpc>
                <a:spcPct val="90000"/>
              </a:lnSpc>
              <a:spcBef>
                <a:spcPct val="0"/>
              </a:spcBef>
              <a:spcAft>
                <a:spcPct val="0"/>
              </a:spcAft>
              <a:defRPr sz="8700">
                <a:latin typeface="Source Sans Pro Black" panose="020B0503030403020204" pitchFamily="34" charset="77"/>
              </a:defRPr>
            </a:lvl2pPr>
            <a:lvl3pPr defTabSz="1827213" fontAlgn="base">
              <a:lnSpc>
                <a:spcPct val="90000"/>
              </a:lnSpc>
              <a:spcBef>
                <a:spcPct val="0"/>
              </a:spcBef>
              <a:spcAft>
                <a:spcPct val="0"/>
              </a:spcAft>
              <a:defRPr sz="8700">
                <a:latin typeface="Source Sans Pro Black" panose="020B0503030403020204" pitchFamily="34" charset="77"/>
              </a:defRPr>
            </a:lvl3pPr>
            <a:lvl4pPr defTabSz="1827213" fontAlgn="base">
              <a:lnSpc>
                <a:spcPct val="90000"/>
              </a:lnSpc>
              <a:spcBef>
                <a:spcPct val="0"/>
              </a:spcBef>
              <a:spcAft>
                <a:spcPct val="0"/>
              </a:spcAft>
              <a:defRPr sz="8700">
                <a:latin typeface="Source Sans Pro Black" panose="020B0503030403020204" pitchFamily="34" charset="77"/>
              </a:defRPr>
            </a:lvl4pPr>
            <a:lvl5pPr defTabSz="1827213" fontAlgn="base">
              <a:lnSpc>
                <a:spcPct val="90000"/>
              </a:lnSpc>
              <a:spcBef>
                <a:spcPct val="0"/>
              </a:spcBef>
              <a:spcAft>
                <a:spcPct val="0"/>
              </a:spcAft>
              <a:defRPr sz="8700">
                <a:latin typeface="Source Sans Pro Black" panose="020B0503030403020204" pitchFamily="34" charset="77"/>
              </a:defRPr>
            </a:lvl5pPr>
            <a:lvl6pPr marL="457200" defTabSz="1827213" fontAlgn="base">
              <a:lnSpc>
                <a:spcPct val="90000"/>
              </a:lnSpc>
              <a:spcBef>
                <a:spcPct val="0"/>
              </a:spcBef>
              <a:spcAft>
                <a:spcPct val="0"/>
              </a:spcAft>
              <a:defRPr sz="8700">
                <a:latin typeface="Source Sans Pro Black" panose="020B0503030403020204" pitchFamily="34" charset="77"/>
              </a:defRPr>
            </a:lvl6pPr>
            <a:lvl7pPr marL="914400" defTabSz="1827213" fontAlgn="base">
              <a:lnSpc>
                <a:spcPct val="90000"/>
              </a:lnSpc>
              <a:spcBef>
                <a:spcPct val="0"/>
              </a:spcBef>
              <a:spcAft>
                <a:spcPct val="0"/>
              </a:spcAft>
              <a:defRPr sz="8700">
                <a:latin typeface="Source Sans Pro Black" panose="020B0503030403020204" pitchFamily="34" charset="77"/>
              </a:defRPr>
            </a:lvl7pPr>
            <a:lvl8pPr marL="1371600" defTabSz="1827213" fontAlgn="base">
              <a:lnSpc>
                <a:spcPct val="90000"/>
              </a:lnSpc>
              <a:spcBef>
                <a:spcPct val="0"/>
              </a:spcBef>
              <a:spcAft>
                <a:spcPct val="0"/>
              </a:spcAft>
              <a:defRPr sz="8700">
                <a:latin typeface="Source Sans Pro Black" panose="020B0503030403020204" pitchFamily="34" charset="77"/>
              </a:defRPr>
            </a:lvl8pPr>
            <a:lvl9pPr marL="1828800" defTabSz="1827213" fontAlgn="base">
              <a:lnSpc>
                <a:spcPct val="90000"/>
              </a:lnSpc>
              <a:spcBef>
                <a:spcPct val="0"/>
              </a:spcBef>
              <a:spcAft>
                <a:spcPct val="0"/>
              </a:spcAft>
              <a:defRPr sz="8700">
                <a:latin typeface="Source Sans Pro Black" panose="020B0503030403020204" pitchFamily="34" charset="77"/>
              </a:defRPr>
            </a:lvl9pPr>
          </a:lstStyle>
          <a:p>
            <a:r>
              <a:rPr lang="en-US" sz="4300" dirty="0">
                <a:solidFill>
                  <a:srgbClr val="118ACB"/>
                </a:solidFill>
                <a:latin typeface="Helvetica Neue" panose="02000503000000020004" pitchFamily="2" charset="0"/>
                <a:ea typeface="Helvetica Neue" panose="02000503000000020004" pitchFamily="2" charset="0"/>
                <a:cs typeface="Helvetica Neue" panose="02000503000000020004" pitchFamily="2" charset="0"/>
              </a:rPr>
              <a:t>Share the News</a:t>
            </a:r>
          </a:p>
          <a:p>
            <a:endParaRPr lang="en-US" sz="4800" dirty="0">
              <a:solidFill>
                <a:srgbClr val="9474B4"/>
              </a:solidFill>
            </a:endParaRPr>
          </a:p>
        </p:txBody>
      </p:sp>
      <p:pic>
        <p:nvPicPr>
          <p:cNvPr id="5" name="Picture 4">
            <a:extLst>
              <a:ext uri="{FF2B5EF4-FFF2-40B4-BE49-F238E27FC236}">
                <a16:creationId xmlns:a16="http://schemas.microsoft.com/office/drawing/2014/main" id="{2B9D159D-A437-6249-9A9F-D977D03D89DF}"/>
              </a:ext>
            </a:extLst>
          </p:cNvPr>
          <p:cNvPicPr>
            <a:picLocks noChangeAspect="1"/>
          </p:cNvPicPr>
          <p:nvPr/>
        </p:nvPicPr>
        <p:blipFill>
          <a:blip r:embed="rId3"/>
          <a:stretch>
            <a:fillRect/>
          </a:stretch>
        </p:blipFill>
        <p:spPr>
          <a:xfrm>
            <a:off x="111986" y="2595056"/>
            <a:ext cx="4301977" cy="3362463"/>
          </a:xfrm>
          <a:prstGeom prst="rect">
            <a:avLst/>
          </a:prstGeom>
          <a:solidFill>
            <a:schemeClr val="bg1"/>
          </a:solidFill>
          <a:ln>
            <a:solidFill>
              <a:schemeClr val="tx1"/>
            </a:solidFill>
          </a:ln>
        </p:spPr>
      </p:pic>
      <p:pic>
        <p:nvPicPr>
          <p:cNvPr id="7" name="Picture 6" descr="Screen Shot 2015-10-05 at 11.10.27 AM.png">
            <a:extLst>
              <a:ext uri="{FF2B5EF4-FFF2-40B4-BE49-F238E27FC236}">
                <a16:creationId xmlns:a16="http://schemas.microsoft.com/office/drawing/2014/main" id="{5D7B695E-1276-8A46-A6C4-8A9445241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32780" y="2090270"/>
            <a:ext cx="3362463" cy="4372037"/>
          </a:xfrm>
          <a:prstGeom prst="rect">
            <a:avLst/>
          </a:prstGeom>
          <a:ln>
            <a:solidFill>
              <a:srgbClr val="7F7F7F"/>
            </a:solidFill>
          </a:ln>
        </p:spPr>
      </p:pic>
    </p:spTree>
    <p:extLst>
      <p:ext uri="{BB962C8B-B14F-4D97-AF65-F5344CB8AC3E}">
        <p14:creationId xmlns:p14="http://schemas.microsoft.com/office/powerpoint/2010/main" val="33921166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14001</TotalTime>
  <Words>4756</Words>
  <Application>Microsoft Office PowerPoint</Application>
  <PresentationFormat>On-screen Show (4:3)</PresentationFormat>
  <Paragraphs>304</Paragraphs>
  <Slides>32</Slides>
  <Notes>29</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 Regular</vt:lpstr>
      <vt:lpstr>Chalkboard</vt:lpstr>
      <vt:lpstr>Glypha 55 Roman</vt:lpstr>
      <vt:lpstr>Helvetica Neue</vt:lpstr>
      <vt:lpstr>Helvetica Neue Light</vt:lpstr>
      <vt:lpstr>HelveticaNeue</vt:lpstr>
      <vt:lpstr>Source Sans Pro Black</vt:lpstr>
      <vt:lpstr>Office Theme</vt:lpstr>
      <vt:lpstr>Note to teachers:  The following slides offer an introduction to the Tools approach and examples of how it works in the classroom. Feel free to incorporate these slides into your own presentation, and add your own classroom photos.   At the end are some suggestions for activities parents can do before or after your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skills are developed  in make-believe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Brooke</dc:creator>
  <cp:lastModifiedBy>Hyska Sara</cp:lastModifiedBy>
  <cp:revision>401</cp:revision>
  <dcterms:created xsi:type="dcterms:W3CDTF">2018-02-28T16:43:52Z</dcterms:created>
  <dcterms:modified xsi:type="dcterms:W3CDTF">2020-08-23T19:31:11Z</dcterms:modified>
</cp:coreProperties>
</file>